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6" r:id="rId3"/>
    <p:sldId id="267" r:id="rId4"/>
    <p:sldId id="268" r:id="rId5"/>
    <p:sldId id="270" r:id="rId6"/>
    <p:sldId id="263" r:id="rId7"/>
    <p:sldId id="264" r:id="rId8"/>
    <p:sldId id="269" r:id="rId9"/>
    <p:sldId id="271" r:id="rId10"/>
    <p:sldId id="258" r:id="rId11"/>
    <p:sldId id="257" r:id="rId12"/>
    <p:sldId id="277" r:id="rId13"/>
    <p:sldId id="279" r:id="rId14"/>
    <p:sldId id="281" r:id="rId15"/>
    <p:sldId id="278" r:id="rId16"/>
    <p:sldId id="259" r:id="rId17"/>
    <p:sldId id="273" r:id="rId18"/>
    <p:sldId id="274" r:id="rId19"/>
    <p:sldId id="272" r:id="rId20"/>
    <p:sldId id="261" r:id="rId21"/>
    <p:sldId id="275" r:id="rId22"/>
    <p:sldId id="262" r:id="rId23"/>
    <p:sldId id="276"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092" autoAdjust="0"/>
  </p:normalViewPr>
  <p:slideViewPr>
    <p:cSldViewPr snapToGrid="0">
      <p:cViewPr varScale="1">
        <p:scale>
          <a:sx n="68" d="100"/>
          <a:sy n="68" d="100"/>
        </p:scale>
        <p:origin x="2232" y="78"/>
      </p:cViewPr>
      <p:guideLst/>
    </p:cSldViewPr>
  </p:slideViewPr>
  <p:notesTextViewPr>
    <p:cViewPr>
      <p:scale>
        <a:sx n="1" d="1"/>
        <a:sy n="1" d="1"/>
      </p:scale>
      <p:origin x="0" y="0"/>
    </p:cViewPr>
  </p:notesTextViewPr>
  <p:notesViewPr>
    <p:cSldViewPr snapToGrid="0">
      <p:cViewPr varScale="1">
        <p:scale>
          <a:sx n="73" d="100"/>
          <a:sy n="73" d="100"/>
        </p:scale>
        <p:origin x="299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534F7B-9647-4971-A61A-B7F8CDF1F6B9}" type="datetimeFigureOut">
              <a:rPr lang="en-GB" smtClean="0"/>
              <a:t>06/03/2024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E17814-897B-44A4-87CF-FFF9FB1C98B7}" type="slidenum">
              <a:rPr lang="en-GB" smtClean="0"/>
              <a:t>‹#›</a:t>
            </a:fld>
            <a:endParaRPr lang="en-GB"/>
          </a:p>
        </p:txBody>
      </p:sp>
    </p:spTree>
    <p:extLst>
      <p:ext uri="{BB962C8B-B14F-4D97-AF65-F5344CB8AC3E}">
        <p14:creationId xmlns:p14="http://schemas.microsoft.com/office/powerpoint/2010/main" val="364019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couts.org.uk/por/9-activities/#9.7"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3E17814-897B-44A4-87CF-FFF9FB1C98B7}" type="slidenum">
              <a:rPr lang="en-GB" smtClean="0"/>
              <a:t>1</a:t>
            </a:fld>
            <a:endParaRPr lang="en-GB"/>
          </a:p>
        </p:txBody>
      </p:sp>
    </p:spTree>
    <p:extLst>
      <p:ext uri="{BB962C8B-B14F-4D97-AF65-F5344CB8AC3E}">
        <p14:creationId xmlns:p14="http://schemas.microsoft.com/office/powerpoint/2010/main" val="3013831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404040"/>
                </a:solidFill>
                <a:effectLst/>
                <a:latin typeface="Nunito Sans" pitchFamily="2" charset="0"/>
              </a:rPr>
              <a:t>Practical assessment</a:t>
            </a:r>
            <a:r>
              <a:rPr lang="en-US" b="0" i="0" dirty="0">
                <a:solidFill>
                  <a:srgbClr val="404040"/>
                </a:solidFill>
                <a:effectLst/>
                <a:latin typeface="Nunito Sans" pitchFamily="2" charset="0"/>
              </a:rPr>
              <a:t> - Putting the applicant in the activity environment and assessing whether they have the skills. </a:t>
            </a:r>
          </a:p>
          <a:p>
            <a:pPr algn="l"/>
            <a:r>
              <a:rPr lang="en-US" b="1" i="0" dirty="0">
                <a:solidFill>
                  <a:srgbClr val="404040"/>
                </a:solidFill>
                <a:effectLst/>
                <a:latin typeface="Nunito Sans" pitchFamily="2" charset="0"/>
              </a:rPr>
              <a:t>Theoretical assessment</a:t>
            </a:r>
            <a:r>
              <a:rPr lang="en-US" b="0" i="0" dirty="0">
                <a:solidFill>
                  <a:srgbClr val="404040"/>
                </a:solidFill>
                <a:effectLst/>
                <a:latin typeface="Nunito Sans" pitchFamily="2" charset="0"/>
              </a:rPr>
              <a:t> -Talking with the applicant, often through scenarios and examples, to find out how they would deal with them.  </a:t>
            </a:r>
          </a:p>
          <a:p>
            <a:pPr algn="l"/>
            <a:r>
              <a:rPr lang="en-US" b="1" i="0" dirty="0">
                <a:solidFill>
                  <a:srgbClr val="404040"/>
                </a:solidFill>
                <a:effectLst/>
                <a:latin typeface="Nunito Sans" pitchFamily="2" charset="0"/>
              </a:rPr>
              <a:t>Logged experience</a:t>
            </a:r>
            <a:r>
              <a:rPr lang="en-US" b="0" i="0" dirty="0">
                <a:solidFill>
                  <a:srgbClr val="404040"/>
                </a:solidFill>
                <a:effectLst/>
                <a:latin typeface="Nunito Sans" pitchFamily="2" charset="0"/>
              </a:rPr>
              <a:t> - Looking at the breadth, circumstances and currency of the applicant’s experience. Experience gained as a young person should also be taken into account. </a:t>
            </a:r>
          </a:p>
          <a:p>
            <a:pPr algn="l"/>
            <a:r>
              <a:rPr lang="en-US" b="1" i="0" dirty="0">
                <a:solidFill>
                  <a:srgbClr val="404040"/>
                </a:solidFill>
                <a:effectLst/>
                <a:latin typeface="Nunito Sans" pitchFamily="2" charset="0"/>
              </a:rPr>
              <a:t>Relevant qualifications</a:t>
            </a:r>
            <a:r>
              <a:rPr lang="en-US" b="0" i="0" dirty="0">
                <a:solidFill>
                  <a:srgbClr val="404040"/>
                </a:solidFill>
                <a:effectLst/>
                <a:latin typeface="Nunito Sans" pitchFamily="2" charset="0"/>
              </a:rPr>
              <a:t> - Where applicants have already been assessed for other qualifications, whether through other </a:t>
            </a:r>
            <a:r>
              <a:rPr lang="en-US" b="0" i="0" dirty="0" err="1">
                <a:solidFill>
                  <a:srgbClr val="404040"/>
                </a:solidFill>
                <a:effectLst/>
                <a:latin typeface="Nunito Sans" pitchFamily="2" charset="0"/>
              </a:rPr>
              <a:t>organisations</a:t>
            </a:r>
            <a:r>
              <a:rPr lang="en-US" b="0" i="0" dirty="0">
                <a:solidFill>
                  <a:srgbClr val="404040"/>
                </a:solidFill>
                <a:effectLst/>
                <a:latin typeface="Nunito Sans" pitchFamily="2" charset="0"/>
              </a:rPr>
              <a:t> such as Girlguiding, from national governing bodies, or previous permits within the Scouts, then this can be used to show competence in certain areas of the assessment checklist. </a:t>
            </a:r>
          </a:p>
          <a:p>
            <a:pPr algn="l"/>
            <a:r>
              <a:rPr lang="en-US" b="0" i="0" dirty="0">
                <a:solidFill>
                  <a:srgbClr val="404040"/>
                </a:solidFill>
                <a:effectLst/>
                <a:latin typeface="Nunito Sans" pitchFamily="2" charset="0"/>
              </a:rPr>
              <a:t>A County Assessor may also assess the applicant’s knowledge of the relevant Scouts activities rules and how these will affect them and the activity, and record this on the assessment checklist</a:t>
            </a:r>
            <a:r>
              <a:rPr lang="en-US" b="0" i="0">
                <a:solidFill>
                  <a:srgbClr val="404040"/>
                </a:solidFill>
                <a:effectLst/>
                <a:latin typeface="Nunito Sans" pitchFamily="2" charset="0"/>
              </a:rPr>
              <a:t>. </a:t>
            </a:r>
            <a:endParaRPr lang="en-US" b="0" i="0" dirty="0">
              <a:solidFill>
                <a:srgbClr val="404040"/>
              </a:solidFill>
              <a:effectLst/>
              <a:latin typeface="Nunito Sans" pitchFamily="2" charset="0"/>
            </a:endParaRPr>
          </a:p>
        </p:txBody>
      </p:sp>
      <p:sp>
        <p:nvSpPr>
          <p:cNvPr id="4" name="Slide Number Placeholder 3"/>
          <p:cNvSpPr>
            <a:spLocks noGrp="1"/>
          </p:cNvSpPr>
          <p:nvPr>
            <p:ph type="sldNum" sz="quarter" idx="5"/>
          </p:nvPr>
        </p:nvSpPr>
        <p:spPr/>
        <p:txBody>
          <a:bodyPr/>
          <a:lstStyle/>
          <a:p>
            <a:fld id="{B3E17814-897B-44A4-87CF-FFF9FB1C98B7}" type="slidenum">
              <a:rPr lang="en-GB" smtClean="0"/>
              <a:t>22</a:t>
            </a:fld>
            <a:endParaRPr lang="en-GB"/>
          </a:p>
        </p:txBody>
      </p:sp>
    </p:spTree>
    <p:extLst>
      <p:ext uri="{BB962C8B-B14F-4D97-AF65-F5344CB8AC3E}">
        <p14:creationId xmlns:p14="http://schemas.microsoft.com/office/powerpoint/2010/main" val="1100805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dirty="0">
                <a:solidFill>
                  <a:srgbClr val="404040"/>
                </a:solidFill>
                <a:latin typeface="Nunito Sans" pitchFamily="2" charset="0"/>
              </a:rPr>
              <a:t>I</a:t>
            </a:r>
            <a:r>
              <a:rPr lang="en-US" b="0" i="0" dirty="0">
                <a:solidFill>
                  <a:srgbClr val="404040"/>
                </a:solidFill>
                <a:effectLst/>
                <a:latin typeface="Nunito Sans" pitchFamily="2" charset="0"/>
              </a:rPr>
              <a:t>ndoor – for staying in a building that has built in lighting and cooking facilities, toilets plumbed into a waste disposal system (i.e., a </a:t>
            </a:r>
            <a:r>
              <a:rPr lang="en-US" b="0" i="0" dirty="0" err="1">
                <a:solidFill>
                  <a:srgbClr val="404040"/>
                </a:solidFill>
                <a:effectLst/>
                <a:latin typeface="Nunito Sans" pitchFamily="2" charset="0"/>
              </a:rPr>
              <a:t>cess</a:t>
            </a:r>
            <a:r>
              <a:rPr lang="en-US" b="0" i="0" dirty="0">
                <a:solidFill>
                  <a:srgbClr val="404040"/>
                </a:solidFill>
                <a:effectLst/>
                <a:latin typeface="Nunito Sans" pitchFamily="2" charset="0"/>
              </a:rPr>
              <a:t> pit, storage tank or mains drains) and running drinking water</a:t>
            </a:r>
          </a:p>
          <a:p>
            <a:pPr algn="l">
              <a:buFont typeface="+mj-lt"/>
              <a:buAutoNum type="arabicPeriod"/>
            </a:pPr>
            <a:r>
              <a:rPr lang="en-US" dirty="0">
                <a:solidFill>
                  <a:srgbClr val="404040"/>
                </a:solidFill>
                <a:latin typeface="Nunito Sans" pitchFamily="2" charset="0"/>
              </a:rPr>
              <a:t>C</a:t>
            </a:r>
            <a:r>
              <a:rPr lang="en-US" b="0" i="0" dirty="0">
                <a:solidFill>
                  <a:srgbClr val="404040"/>
                </a:solidFill>
                <a:effectLst/>
                <a:latin typeface="Nunito Sans" pitchFamily="2" charset="0"/>
              </a:rPr>
              <a:t>ampsite – for staying at a site that has toilets plumbed into a waste disposal system (such as, a </a:t>
            </a:r>
            <a:r>
              <a:rPr lang="en-US" b="0" i="0" dirty="0" err="1">
                <a:solidFill>
                  <a:srgbClr val="404040"/>
                </a:solidFill>
                <a:effectLst/>
                <a:latin typeface="Nunito Sans" pitchFamily="2" charset="0"/>
              </a:rPr>
              <a:t>cess</a:t>
            </a:r>
            <a:r>
              <a:rPr lang="en-US" b="0" i="0" dirty="0">
                <a:solidFill>
                  <a:srgbClr val="404040"/>
                </a:solidFill>
                <a:effectLst/>
                <a:latin typeface="Nunito Sans" pitchFamily="2" charset="0"/>
              </a:rPr>
              <a:t> pit, storage tank or mains drains) and access to running drinking water</a:t>
            </a:r>
          </a:p>
          <a:p>
            <a:pPr algn="l">
              <a:buFont typeface="+mj-lt"/>
              <a:buAutoNum type="arabicPeriod"/>
            </a:pPr>
            <a:r>
              <a:rPr lang="en-US" b="0" i="0" dirty="0">
                <a:solidFill>
                  <a:srgbClr val="404040"/>
                </a:solidFill>
                <a:effectLst/>
                <a:latin typeface="Nunito Sans" pitchFamily="2" charset="0"/>
              </a:rPr>
              <a:t>Green Field – for staying at any site where any of the above facilities do not exist – for example, a summer camp on a farmer’s field</a:t>
            </a:r>
          </a:p>
          <a:p>
            <a:pPr algn="l">
              <a:buFont typeface="+mj-lt"/>
              <a:buAutoNum type="arabicPeriod"/>
            </a:pPr>
            <a:r>
              <a:rPr lang="en-US" b="0" i="0" dirty="0">
                <a:solidFill>
                  <a:srgbClr val="404040"/>
                </a:solidFill>
                <a:effectLst/>
                <a:latin typeface="Nunito Sans" pitchFamily="2" charset="0"/>
              </a:rPr>
              <a:t>Lightweight Expedition – for staying at any site for not more than one night before moving on. The core activity is a form of expedition, not residential, and all the equipment is transported with the participants. For example King’s Scout Award or Duke of Edinburgh’s Awards hikes, expedition hikes, canoe expeditions.</a:t>
            </a:r>
          </a:p>
          <a:p>
            <a:endParaRPr lang="en-GB" dirty="0"/>
          </a:p>
        </p:txBody>
      </p:sp>
      <p:sp>
        <p:nvSpPr>
          <p:cNvPr id="4" name="Slide Number Placeholder 3"/>
          <p:cNvSpPr>
            <a:spLocks noGrp="1"/>
          </p:cNvSpPr>
          <p:nvPr>
            <p:ph type="sldNum" sz="quarter" idx="5"/>
          </p:nvPr>
        </p:nvSpPr>
        <p:spPr/>
        <p:txBody>
          <a:bodyPr/>
          <a:lstStyle/>
          <a:p>
            <a:fld id="{B3E17814-897B-44A4-87CF-FFF9FB1C98B7}" type="slidenum">
              <a:rPr lang="en-GB" smtClean="0"/>
              <a:t>5</a:t>
            </a:fld>
            <a:endParaRPr lang="en-GB"/>
          </a:p>
        </p:txBody>
      </p:sp>
    </p:spTree>
    <p:extLst>
      <p:ext uri="{BB962C8B-B14F-4D97-AF65-F5344CB8AC3E}">
        <p14:creationId xmlns:p14="http://schemas.microsoft.com/office/powerpoint/2010/main" val="2627310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404040"/>
                </a:solidFill>
                <a:effectLst/>
                <a:latin typeface="Nunito Sans" pitchFamily="2" charset="0"/>
              </a:rPr>
              <a:t>1. Technical Competence.</a:t>
            </a:r>
            <a:r>
              <a:rPr lang="en-US" b="0" i="0" dirty="0">
                <a:solidFill>
                  <a:srgbClr val="404040"/>
                </a:solidFill>
                <a:effectLst/>
                <a:latin typeface="Nunito Sans" pitchFamily="2" charset="0"/>
              </a:rPr>
              <a:t> This is assessed by the Nights Away Advisers (NAA) and looks at the eight core skill areas required to run a nights away event. It's usually assessed through a practical assessment of running an event.</a:t>
            </a:r>
          </a:p>
          <a:p>
            <a:pPr algn="l"/>
            <a:r>
              <a:rPr lang="en-US" b="1" i="0" dirty="0">
                <a:solidFill>
                  <a:srgbClr val="404040"/>
                </a:solidFill>
                <a:effectLst/>
                <a:latin typeface="Nunito Sans" pitchFamily="2" charset="0"/>
              </a:rPr>
              <a:t>2. Scout Association Rules. </a:t>
            </a:r>
            <a:r>
              <a:rPr lang="en-US" b="0" i="0" dirty="0">
                <a:solidFill>
                  <a:srgbClr val="404040"/>
                </a:solidFill>
                <a:effectLst/>
                <a:latin typeface="Nunito Sans" pitchFamily="2" charset="0"/>
              </a:rPr>
              <a:t>This can be assessed by either a NAA or the responsible Commissioner. It looks at whether the Applicant is aware of the Rules and guidance for running nights away events within Scouts.</a:t>
            </a:r>
          </a:p>
          <a:p>
            <a:pPr algn="l"/>
            <a:r>
              <a:rPr lang="en-US" b="1" i="0" dirty="0">
                <a:solidFill>
                  <a:srgbClr val="404040"/>
                </a:solidFill>
                <a:effectLst/>
                <a:latin typeface="Nunito Sans" pitchFamily="2" charset="0"/>
              </a:rPr>
              <a:t>3. Safeguarding and Child Protection.</a:t>
            </a:r>
            <a:r>
              <a:rPr lang="en-US" b="0" i="0" dirty="0">
                <a:solidFill>
                  <a:srgbClr val="404040"/>
                </a:solidFill>
                <a:effectLst/>
                <a:latin typeface="Nunito Sans" pitchFamily="2" charset="0"/>
              </a:rPr>
              <a:t> This'll be carried out by the responsible Commissioner and ensures that the necessary criminal record checks have been carried out and the appropriate safeguarding and child protection training has taken place.</a:t>
            </a:r>
          </a:p>
          <a:p>
            <a:pPr algn="l"/>
            <a:r>
              <a:rPr lang="en-US" b="1" i="0" dirty="0">
                <a:solidFill>
                  <a:srgbClr val="404040"/>
                </a:solidFill>
                <a:effectLst/>
                <a:latin typeface="Nunito Sans" pitchFamily="2" charset="0"/>
              </a:rPr>
              <a:t>4. Personal Suitability.</a:t>
            </a:r>
            <a:r>
              <a:rPr lang="en-US" b="0" i="0" dirty="0">
                <a:solidFill>
                  <a:srgbClr val="404040"/>
                </a:solidFill>
                <a:effectLst/>
                <a:latin typeface="Nunito Sans" pitchFamily="2" charset="0"/>
              </a:rPr>
              <a:t> This is carried out by the responsible Commissioner, often in conjunction with a Group Scout Leader or similar, to check the applicant is suitable (in terms of attitude) to be leading nights away events for young people.</a:t>
            </a:r>
          </a:p>
          <a:p>
            <a:endParaRPr lang="en-GB" dirty="0"/>
          </a:p>
        </p:txBody>
      </p:sp>
      <p:sp>
        <p:nvSpPr>
          <p:cNvPr id="4" name="Slide Number Placeholder 3"/>
          <p:cNvSpPr>
            <a:spLocks noGrp="1"/>
          </p:cNvSpPr>
          <p:nvPr>
            <p:ph type="sldNum" sz="quarter" idx="5"/>
          </p:nvPr>
        </p:nvSpPr>
        <p:spPr/>
        <p:txBody>
          <a:bodyPr/>
          <a:lstStyle/>
          <a:p>
            <a:fld id="{B3E17814-897B-44A4-87CF-FFF9FB1C98B7}" type="slidenum">
              <a:rPr lang="en-GB" smtClean="0"/>
              <a:t>6</a:t>
            </a:fld>
            <a:endParaRPr lang="en-GB"/>
          </a:p>
        </p:txBody>
      </p:sp>
    </p:spTree>
    <p:extLst>
      <p:ext uri="{BB962C8B-B14F-4D97-AF65-F5344CB8AC3E}">
        <p14:creationId xmlns:p14="http://schemas.microsoft.com/office/powerpoint/2010/main" val="2818195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3E17814-897B-44A4-87CF-FFF9FB1C98B7}" type="slidenum">
              <a:rPr lang="en-GB" smtClean="0"/>
              <a:t>8</a:t>
            </a:fld>
            <a:endParaRPr lang="en-GB"/>
          </a:p>
        </p:txBody>
      </p:sp>
    </p:spTree>
    <p:extLst>
      <p:ext uri="{BB962C8B-B14F-4D97-AF65-F5344CB8AC3E}">
        <p14:creationId xmlns:p14="http://schemas.microsoft.com/office/powerpoint/2010/main" val="4066352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04040"/>
                </a:solidFill>
                <a:effectLst/>
                <a:latin typeface="Nunito Sans" pitchFamily="2" charset="0"/>
              </a:rPr>
              <a:t>Adventurous activities are a key, fun and inspiring part of Scouts. From a young person getting their first experience of being afloat in a canoe to a trekking expedition through the peaks of Nepal, they provide valuable experiences, lessons and memories for all of those involved. Our role is to ensure the young people get the opportunities for these positive experiences in a safe and fun environment. </a:t>
            </a:r>
          </a:p>
          <a:p>
            <a:pPr algn="l"/>
            <a:r>
              <a:rPr lang="en-US" b="0" i="0" dirty="0">
                <a:solidFill>
                  <a:srgbClr val="404040"/>
                </a:solidFill>
                <a:effectLst/>
                <a:latin typeface="Nunito Sans" pitchFamily="2" charset="0"/>
              </a:rPr>
              <a:t>An adventurous activity permit allows Scouts volunteers to lead that activity for young people within the Scouts. It shows the young people and their parents that you have the necessary skills and experience to be able to lead these important activities. Details of which activities are classed as adventurous can be found in </a:t>
            </a:r>
            <a:r>
              <a:rPr lang="en-US" b="0" i="0" u="none" strike="noStrike" dirty="0">
                <a:solidFill>
                  <a:srgbClr val="006DDF"/>
                </a:solidFill>
                <a:effectLst/>
                <a:latin typeface="Nunito Sans" pitchFamily="2" charset="0"/>
                <a:hlinkClick r:id="rId3" tooltip="9. Activities"/>
              </a:rPr>
              <a:t>POR chapter 9</a:t>
            </a:r>
            <a:r>
              <a:rPr lang="en-US" b="0" i="0" dirty="0">
                <a:solidFill>
                  <a:srgbClr val="404040"/>
                </a:solidFill>
                <a:effectLst/>
                <a:latin typeface="Nunito Sans" pitchFamily="2" charset="0"/>
              </a:rPr>
              <a:t>.  It is designed to be as flexible as possible, while at the same time providing a robust checking process for those leading these activities, but a permit is required to lead that activity. </a:t>
            </a:r>
          </a:p>
          <a:p>
            <a:pPr algn="l"/>
            <a:r>
              <a:rPr lang="en-US" b="0" i="0" dirty="0">
                <a:solidFill>
                  <a:srgbClr val="404040"/>
                </a:solidFill>
                <a:effectLst/>
                <a:latin typeface="Nunito Sans" pitchFamily="2" charset="0"/>
              </a:rPr>
              <a:t>The adventurous activity permit scheme is a national scheme, managed locally, so that when you have a permit it will allow you to lead the activity for young people from any District or County. Each permit can be tailored to the level that your skills, experience and requirements justify, meaning that restrictions may be placed on such matters as areas, venues or facilities. This ensures that you can lead activities at the right level. </a:t>
            </a:r>
          </a:p>
          <a:p>
            <a:endParaRPr lang="en-GB" dirty="0"/>
          </a:p>
        </p:txBody>
      </p:sp>
      <p:sp>
        <p:nvSpPr>
          <p:cNvPr id="4" name="Slide Number Placeholder 3"/>
          <p:cNvSpPr>
            <a:spLocks noGrp="1"/>
          </p:cNvSpPr>
          <p:nvPr>
            <p:ph type="sldNum" sz="quarter" idx="5"/>
          </p:nvPr>
        </p:nvSpPr>
        <p:spPr/>
        <p:txBody>
          <a:bodyPr/>
          <a:lstStyle/>
          <a:p>
            <a:fld id="{B3E17814-897B-44A4-87CF-FFF9FB1C98B7}" type="slidenum">
              <a:rPr lang="en-GB" smtClean="0"/>
              <a:t>9</a:t>
            </a:fld>
            <a:endParaRPr lang="en-GB"/>
          </a:p>
        </p:txBody>
      </p:sp>
    </p:spTree>
    <p:extLst>
      <p:ext uri="{BB962C8B-B14F-4D97-AF65-F5344CB8AC3E}">
        <p14:creationId xmlns:p14="http://schemas.microsoft.com/office/powerpoint/2010/main" val="406519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3E17814-897B-44A4-87CF-FFF9FB1C98B7}" type="slidenum">
              <a:rPr lang="en-GB" smtClean="0"/>
              <a:t>11</a:t>
            </a:fld>
            <a:endParaRPr lang="en-GB"/>
          </a:p>
        </p:txBody>
      </p:sp>
    </p:spTree>
    <p:extLst>
      <p:ext uri="{BB962C8B-B14F-4D97-AF65-F5344CB8AC3E}">
        <p14:creationId xmlns:p14="http://schemas.microsoft.com/office/powerpoint/2010/main" val="1950531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3E17814-897B-44A4-87CF-FFF9FB1C98B7}" type="slidenum">
              <a:rPr lang="en-GB" smtClean="0"/>
              <a:t>16</a:t>
            </a:fld>
            <a:endParaRPr lang="en-GB"/>
          </a:p>
        </p:txBody>
      </p:sp>
    </p:spTree>
    <p:extLst>
      <p:ext uri="{BB962C8B-B14F-4D97-AF65-F5344CB8AC3E}">
        <p14:creationId xmlns:p14="http://schemas.microsoft.com/office/powerpoint/2010/main" val="2711218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3E17814-897B-44A4-87CF-FFF9FB1C98B7}" type="slidenum">
              <a:rPr lang="en-GB" smtClean="0"/>
              <a:t>19</a:t>
            </a:fld>
            <a:endParaRPr lang="en-GB"/>
          </a:p>
        </p:txBody>
      </p:sp>
    </p:spTree>
    <p:extLst>
      <p:ext uri="{BB962C8B-B14F-4D97-AF65-F5344CB8AC3E}">
        <p14:creationId xmlns:p14="http://schemas.microsoft.com/office/powerpoint/2010/main" val="429068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404040"/>
                </a:solidFill>
                <a:effectLst/>
                <a:latin typeface="Nunito Sans" pitchFamily="2" charset="0"/>
              </a:rPr>
              <a:t>Technical Competence</a:t>
            </a:r>
            <a:r>
              <a:rPr lang="en-US" b="0" i="0" dirty="0">
                <a:solidFill>
                  <a:srgbClr val="404040"/>
                </a:solidFill>
                <a:effectLst/>
                <a:latin typeface="Nunito Sans" pitchFamily="2" charset="0"/>
              </a:rPr>
              <a:t> – This looks at the specific technical skills required to run the activity. It is usually assessed through a practical assessment but other evidence such as logged experience and other qualifications held can help as well. There is an assessment checklist for each activity listing the skills that will be assessed.  (By the Assessor)  </a:t>
            </a:r>
          </a:p>
          <a:p>
            <a:pPr algn="l"/>
            <a:r>
              <a:rPr lang="en-US" b="1" i="0" dirty="0">
                <a:solidFill>
                  <a:srgbClr val="404040"/>
                </a:solidFill>
                <a:effectLst/>
                <a:latin typeface="Nunito Sans" pitchFamily="2" charset="0"/>
              </a:rPr>
              <a:t>Scout Association Rules</a:t>
            </a:r>
            <a:r>
              <a:rPr lang="en-US" b="0" i="0" dirty="0">
                <a:solidFill>
                  <a:srgbClr val="404040"/>
                </a:solidFill>
                <a:effectLst/>
                <a:latin typeface="Nunito Sans" pitchFamily="2" charset="0"/>
              </a:rPr>
              <a:t> – This checks whether the applicant is aware of the activity rules and how they affect the activity within Scouting.  (By your Commissioner / Lead Volunteer, Permit Approver or County Assessor) </a:t>
            </a:r>
          </a:p>
          <a:p>
            <a:pPr algn="l"/>
            <a:r>
              <a:rPr lang="en-US" b="1" i="0" dirty="0">
                <a:solidFill>
                  <a:srgbClr val="404040"/>
                </a:solidFill>
                <a:effectLst/>
                <a:latin typeface="Nunito Sans" pitchFamily="2" charset="0"/>
              </a:rPr>
              <a:t>Safety and safeguarding (not for applicants who are under 18)</a:t>
            </a:r>
            <a:r>
              <a:rPr lang="en-US" b="0" i="0" dirty="0">
                <a:solidFill>
                  <a:srgbClr val="404040"/>
                </a:solidFill>
                <a:effectLst/>
                <a:latin typeface="Nunito Sans" pitchFamily="2" charset="0"/>
              </a:rPr>
              <a:t> – This will be carried out by the Commissioner / Lead Volunteer or Permit Approver or their nominee and ensures that the necessary personal enquiry checks have been carried out and the appropriate safety and safeguarding mandatory learning has taken place. (By your Commissioner / Lead Volunteer, Permit Approver) </a:t>
            </a:r>
          </a:p>
          <a:p>
            <a:pPr algn="l"/>
            <a:r>
              <a:rPr lang="en-US" b="1" i="0" dirty="0">
                <a:solidFill>
                  <a:srgbClr val="404040"/>
                </a:solidFill>
                <a:effectLst/>
                <a:latin typeface="Nunito Sans" pitchFamily="2" charset="0"/>
              </a:rPr>
              <a:t>Personal Suitability</a:t>
            </a:r>
            <a:r>
              <a:rPr lang="en-US" b="0" i="0" dirty="0">
                <a:solidFill>
                  <a:srgbClr val="404040"/>
                </a:solidFill>
                <a:effectLst/>
                <a:latin typeface="Nunito Sans" pitchFamily="2" charset="0"/>
              </a:rPr>
              <a:t> – This is to check the applicant is suitable (in terms of attitude, health for the activity involved etc.) to be leading an adventurous activity for young people. This may require the permit approver to seek input from others who know or operate with the applicant.  (By your Commissioner / Lead Volunteer, Permit Approver ) </a:t>
            </a:r>
          </a:p>
          <a:p>
            <a:endParaRPr lang="en-GB" dirty="0"/>
          </a:p>
        </p:txBody>
      </p:sp>
      <p:sp>
        <p:nvSpPr>
          <p:cNvPr id="4" name="Slide Number Placeholder 3"/>
          <p:cNvSpPr>
            <a:spLocks noGrp="1"/>
          </p:cNvSpPr>
          <p:nvPr>
            <p:ph type="sldNum" sz="quarter" idx="5"/>
          </p:nvPr>
        </p:nvSpPr>
        <p:spPr/>
        <p:txBody>
          <a:bodyPr/>
          <a:lstStyle/>
          <a:p>
            <a:fld id="{B3E17814-897B-44A4-87CF-FFF9FB1C98B7}" type="slidenum">
              <a:rPr lang="en-GB" smtClean="0"/>
              <a:t>20</a:t>
            </a:fld>
            <a:endParaRPr lang="en-GB"/>
          </a:p>
        </p:txBody>
      </p:sp>
    </p:spTree>
    <p:extLst>
      <p:ext uri="{BB962C8B-B14F-4D97-AF65-F5344CB8AC3E}">
        <p14:creationId xmlns:p14="http://schemas.microsoft.com/office/powerpoint/2010/main" val="3133055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ABF3-160C-6663-6B89-0A31B5109C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303F0E9-2023-605F-CE29-29CF8E8F23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1AC7A87-6C18-A235-35F2-121D5A322488}"/>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EC4A2C48-3EFB-16F9-AF6A-27A93D7D1D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340DC7-B1B1-788B-24D7-791B3DAD656C}"/>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2925060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AE28F-2F63-B275-06E0-3EF02B3F05D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206EB7-6460-139E-BEBF-6A9D3B2188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B5D27-54B2-5E5B-FE4A-DE19F1B79A1E}"/>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ED393ACC-3376-2197-B01E-10DED36B6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7446E8-1DB3-0D1A-EDD1-D9B08D128269}"/>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1954445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20EA04-7397-1C64-C75E-2BDB48E23A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819029-8F64-5AAA-977B-701294B4EE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FA09A5-E0C1-1D54-4E9C-706E8DBD9D50}"/>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648CE9B9-0A38-01DF-F766-C26E1482E3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F1E2E6-8FBA-80A5-E25E-E356269116A7}"/>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200354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69A86-15EC-1E62-DF16-2F8751A068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E7319D-DEB6-A81A-D140-BC59A96F18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969021-2A9E-FAC1-B4C0-AC44D45D676B}"/>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3AD1F813-9B1B-A4AE-E8FE-D05DBC6BB8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14E983-A9CA-FD85-62EF-7CA13C4519F5}"/>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322759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6A8F-2DDC-DB0E-4340-58735DF446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4993A70-2A6D-AD22-23F8-949B3D4B63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E34C2F-8A77-7855-F08E-1A7D805D8DB9}"/>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AF9A702B-F8B6-980B-2F1E-82BCFDC23E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5B0D1B-9B68-13D0-9276-E88F79CD151C}"/>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118889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867C-7FEE-86BA-A071-C266EA397B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88F157-3F7C-A2E4-DB06-46FCBB04C0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F782DE0-00ED-8DDE-FAF4-1F1E0BAADC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0172B7E-4423-F81F-F83F-038F4700460A}"/>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6" name="Footer Placeholder 5">
            <a:extLst>
              <a:ext uri="{FF2B5EF4-FFF2-40B4-BE49-F238E27FC236}">
                <a16:creationId xmlns:a16="http://schemas.microsoft.com/office/drawing/2014/main" id="{D5615072-76F9-CE05-BB20-6316A9943C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399C03-187C-6ECD-52DD-13BCC0C0022A}"/>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2433444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10AC7-6351-2597-5759-C502862D343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08A202-DF3E-808E-B42C-D5D26D3F05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FBBE8A-6DC2-1889-B113-ED9A24E131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5B60AD-3ED0-1C40-1FAB-1104118142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3AC9F7-3436-7168-216E-92C122F383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90F9309-742F-F186-8491-911223B67203}"/>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8" name="Footer Placeholder 7">
            <a:extLst>
              <a:ext uri="{FF2B5EF4-FFF2-40B4-BE49-F238E27FC236}">
                <a16:creationId xmlns:a16="http://schemas.microsoft.com/office/drawing/2014/main" id="{673AA571-F904-ABD8-ECE7-BF427F9AFF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49DD56-F804-4E90-2E0E-D3C692924573}"/>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82037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E61F0-E5C8-80FB-8BFB-5B3DDD2CEA4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2A4EF2-A749-6EBB-F1F6-27A6D99CF043}"/>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4" name="Footer Placeholder 3">
            <a:extLst>
              <a:ext uri="{FF2B5EF4-FFF2-40B4-BE49-F238E27FC236}">
                <a16:creationId xmlns:a16="http://schemas.microsoft.com/office/drawing/2014/main" id="{9415B938-7D4C-6C11-B6DB-3CE536370A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599210-51E3-6351-82BB-78DA6EA7DCE1}"/>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15096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C108C2-D09A-6E85-BA1E-21B20BDAC042}"/>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3" name="Footer Placeholder 2">
            <a:extLst>
              <a:ext uri="{FF2B5EF4-FFF2-40B4-BE49-F238E27FC236}">
                <a16:creationId xmlns:a16="http://schemas.microsoft.com/office/drawing/2014/main" id="{90CD5A4D-6AC7-FC1A-BE77-408F4E20C7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8FFDB8-2896-D8ED-B283-8FFB3343C55F}"/>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1642124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94549-44F7-CB2C-EBE2-BD742D915B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206F96-CF34-A929-07A8-758870DC38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EBDEE8-6489-A4CD-E086-3D522184A3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B5BE6-9299-0212-5F30-D7A8FB5D3A54}"/>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6" name="Footer Placeholder 5">
            <a:extLst>
              <a:ext uri="{FF2B5EF4-FFF2-40B4-BE49-F238E27FC236}">
                <a16:creationId xmlns:a16="http://schemas.microsoft.com/office/drawing/2014/main" id="{AB5E2374-5B2D-C8E5-7985-60BAB9460F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CFA326-0838-2FBB-0BD7-8F2B08A4280E}"/>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240176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155C1-E9A4-7FA7-9653-4F315DC67C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0D02A4-740A-45CF-2672-E120C38877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1C3CC2A-547F-6D8D-0590-73BC849704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E2A460-C3E9-CE02-50F2-B94EE84F4F55}"/>
              </a:ext>
            </a:extLst>
          </p:cNvPr>
          <p:cNvSpPr>
            <a:spLocks noGrp="1"/>
          </p:cNvSpPr>
          <p:nvPr>
            <p:ph type="dt" sz="half" idx="10"/>
          </p:nvPr>
        </p:nvSpPr>
        <p:spPr/>
        <p:txBody>
          <a:bodyPr/>
          <a:lstStyle/>
          <a:p>
            <a:fld id="{578CFBA0-EAB5-4759-8CA1-74F1733F3307}" type="datetimeFigureOut">
              <a:rPr lang="en-GB" smtClean="0"/>
              <a:t>06/03/2024</a:t>
            </a:fld>
            <a:endParaRPr lang="en-GB"/>
          </a:p>
        </p:txBody>
      </p:sp>
      <p:sp>
        <p:nvSpPr>
          <p:cNvPr id="6" name="Footer Placeholder 5">
            <a:extLst>
              <a:ext uri="{FF2B5EF4-FFF2-40B4-BE49-F238E27FC236}">
                <a16:creationId xmlns:a16="http://schemas.microsoft.com/office/drawing/2014/main" id="{81D0B0A9-F772-C15D-F146-7BA4D80F0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D2FE0A-4432-EC6C-CA48-3D47B983D762}"/>
              </a:ext>
            </a:extLst>
          </p:cNvPr>
          <p:cNvSpPr>
            <a:spLocks noGrp="1"/>
          </p:cNvSpPr>
          <p:nvPr>
            <p:ph type="sldNum" sz="quarter" idx="12"/>
          </p:nvPr>
        </p:nvSpPr>
        <p:spPr/>
        <p:txBody>
          <a:bodyPr/>
          <a:lstStyle/>
          <a:p>
            <a:fld id="{82A88AD5-3165-47FC-9AA7-537AAA314F81}" type="slidenum">
              <a:rPr lang="en-GB" smtClean="0"/>
              <a:t>‹#›</a:t>
            </a:fld>
            <a:endParaRPr lang="en-GB"/>
          </a:p>
        </p:txBody>
      </p:sp>
    </p:spTree>
    <p:extLst>
      <p:ext uri="{BB962C8B-B14F-4D97-AF65-F5344CB8AC3E}">
        <p14:creationId xmlns:p14="http://schemas.microsoft.com/office/powerpoint/2010/main" val="85784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630D1F-2834-9C43-998E-012CF2A4F2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66B8C1-4150-1823-4FF7-566E709D33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49BF8A-EC06-2CE0-9A9E-BFA2CE701F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CFBA0-EAB5-4759-8CA1-74F1733F3307}" type="datetimeFigureOut">
              <a:rPr lang="en-GB" smtClean="0"/>
              <a:t>06/03/2024</a:t>
            </a:fld>
            <a:endParaRPr lang="en-GB"/>
          </a:p>
        </p:txBody>
      </p:sp>
      <p:sp>
        <p:nvSpPr>
          <p:cNvPr id="5" name="Footer Placeholder 4">
            <a:extLst>
              <a:ext uri="{FF2B5EF4-FFF2-40B4-BE49-F238E27FC236}">
                <a16:creationId xmlns:a16="http://schemas.microsoft.com/office/drawing/2014/main" id="{C0599CFF-3AA9-0144-031D-7CB08BE88A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93F29E2-FA71-10C9-E98C-26D2119EF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88AD5-3165-47FC-9AA7-537AAA314F81}" type="slidenum">
              <a:rPr lang="en-GB" smtClean="0"/>
              <a:t>‹#›</a:t>
            </a:fld>
            <a:endParaRPr lang="en-GB"/>
          </a:p>
        </p:txBody>
      </p:sp>
    </p:spTree>
    <p:extLst>
      <p:ext uri="{BB962C8B-B14F-4D97-AF65-F5344CB8AC3E}">
        <p14:creationId xmlns:p14="http://schemas.microsoft.com/office/powerpoint/2010/main" val="12805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hertfordshirescouts.org.uk/" TargetMode="External"/><Relationship Id="rId2" Type="http://schemas.openxmlformats.org/officeDocument/2006/relationships/hyperlink" Target="http://www.hemel-scouts.co.uk/" TargetMode="External"/><Relationship Id="rId1" Type="http://schemas.openxmlformats.org/officeDocument/2006/relationships/slideLayout" Target="../slideLayouts/slideLayout2.xml"/><Relationship Id="rId5" Type="http://schemas.openxmlformats.org/officeDocument/2006/relationships/hyperlink" Target="mailto:colin@hemel-scouts.co.uk" TargetMode="External"/><Relationship Id="rId4" Type="http://schemas.openxmlformats.org/officeDocument/2006/relationships/hyperlink" Target="http://www.scouts.org.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88E66-A02A-C195-0526-5D40925FF6C4}"/>
              </a:ext>
            </a:extLst>
          </p:cNvPr>
          <p:cNvSpPr>
            <a:spLocks noGrp="1"/>
          </p:cNvSpPr>
          <p:nvPr>
            <p:ph type="ctrTitle"/>
          </p:nvPr>
        </p:nvSpPr>
        <p:spPr>
          <a:xfrm>
            <a:off x="1591112" y="1827038"/>
            <a:ext cx="9144000" cy="2387600"/>
          </a:xfrm>
        </p:spPr>
        <p:txBody>
          <a:bodyPr>
            <a:normAutofit/>
          </a:bodyPr>
          <a:lstStyle/>
          <a:p>
            <a:r>
              <a:rPr lang="en-GB" sz="4800" b="1" dirty="0"/>
              <a:t>Scout Nights Away and </a:t>
            </a:r>
            <a:br>
              <a:rPr lang="en-GB" sz="4800" b="1" dirty="0"/>
            </a:br>
            <a:r>
              <a:rPr lang="en-GB" sz="4800" b="1" dirty="0"/>
              <a:t>Adventurous Activity </a:t>
            </a:r>
            <a:br>
              <a:rPr lang="en-GB" sz="4800" b="1" dirty="0"/>
            </a:br>
            <a:r>
              <a:rPr lang="en-GB" sz="4800" b="1" dirty="0"/>
              <a:t>Permit Schemes</a:t>
            </a:r>
          </a:p>
        </p:txBody>
      </p:sp>
      <p:sp>
        <p:nvSpPr>
          <p:cNvPr id="3" name="Subtitle 2">
            <a:extLst>
              <a:ext uri="{FF2B5EF4-FFF2-40B4-BE49-F238E27FC236}">
                <a16:creationId xmlns:a16="http://schemas.microsoft.com/office/drawing/2014/main" id="{0D5B4A08-FF45-EF4D-D838-C0EA96FEC17C}"/>
              </a:ext>
            </a:extLst>
          </p:cNvPr>
          <p:cNvSpPr>
            <a:spLocks noGrp="1"/>
          </p:cNvSpPr>
          <p:nvPr>
            <p:ph type="subTitle" idx="1"/>
          </p:nvPr>
        </p:nvSpPr>
        <p:spPr>
          <a:xfrm>
            <a:off x="1524000" y="4639112"/>
            <a:ext cx="9144000" cy="618688"/>
          </a:xfrm>
        </p:spPr>
        <p:txBody>
          <a:bodyPr/>
          <a:lstStyle/>
          <a:p>
            <a:endParaRPr lang="en-GB" dirty="0"/>
          </a:p>
        </p:txBody>
      </p:sp>
    </p:spTree>
    <p:extLst>
      <p:ext uri="{BB962C8B-B14F-4D97-AF65-F5344CB8AC3E}">
        <p14:creationId xmlns:p14="http://schemas.microsoft.com/office/powerpoint/2010/main" val="256728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Adventurous Activity Permit Scheme | Scouts">
            <a:extLst>
              <a:ext uri="{FF2B5EF4-FFF2-40B4-BE49-F238E27FC236}">
                <a16:creationId xmlns:a16="http://schemas.microsoft.com/office/drawing/2014/main" id="{D6FA567D-F15C-22DB-837F-9EA776434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6175" y="1038225"/>
            <a:ext cx="4819650" cy="4781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43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FAC51-94E5-CCA0-B61C-1CB809820056}"/>
              </a:ext>
            </a:extLst>
          </p:cNvPr>
          <p:cNvSpPr>
            <a:spLocks noGrp="1"/>
          </p:cNvSpPr>
          <p:nvPr>
            <p:ph type="title"/>
          </p:nvPr>
        </p:nvSpPr>
        <p:spPr/>
        <p:txBody>
          <a:bodyPr>
            <a:normAutofit/>
          </a:bodyPr>
          <a:lstStyle/>
          <a:p>
            <a:pPr algn="ctr"/>
            <a:r>
              <a:rPr lang="en-GB" sz="3800" b="1" dirty="0"/>
              <a:t>What is a ‘permit’ adventurous activity?</a:t>
            </a:r>
            <a:br>
              <a:rPr lang="en-GB" sz="3800" b="1" dirty="0"/>
            </a:br>
            <a:r>
              <a:rPr lang="en-GB" sz="4000" b="1" dirty="0"/>
              <a:t>POR Rule 97</a:t>
            </a:r>
          </a:p>
        </p:txBody>
      </p:sp>
      <p:sp>
        <p:nvSpPr>
          <p:cNvPr id="3" name="Content Placeholder 2">
            <a:extLst>
              <a:ext uri="{FF2B5EF4-FFF2-40B4-BE49-F238E27FC236}">
                <a16:creationId xmlns:a16="http://schemas.microsoft.com/office/drawing/2014/main" id="{139F4241-810F-F95D-8766-076BC6ACC34E}"/>
              </a:ext>
            </a:extLst>
          </p:cNvPr>
          <p:cNvSpPr>
            <a:spLocks noGrp="1"/>
          </p:cNvSpPr>
          <p:nvPr>
            <p:ph idx="1"/>
          </p:nvPr>
        </p:nvSpPr>
        <p:spPr>
          <a:xfrm>
            <a:off x="838200" y="1825625"/>
            <a:ext cx="10515600" cy="4071836"/>
          </a:xfrm>
        </p:spPr>
        <p:txBody>
          <a:bodyPr>
            <a:normAutofit fontScale="85000" lnSpcReduction="20000"/>
          </a:bodyPr>
          <a:lstStyle/>
          <a:p>
            <a:pPr marL="0" indent="0">
              <a:buNone/>
            </a:pPr>
            <a:r>
              <a:rPr lang="en-GB" sz="3300" dirty="0"/>
              <a:t>Includes:</a:t>
            </a:r>
          </a:p>
          <a:p>
            <a:pPr marL="0" indent="0">
              <a:buNone/>
            </a:pPr>
            <a:endParaRPr lang="en-GB" sz="1900" dirty="0"/>
          </a:p>
          <a:p>
            <a:pPr lvl="1"/>
            <a:r>
              <a:rPr lang="en-GB" sz="3300" dirty="0"/>
              <a:t>Archery</a:t>
            </a:r>
          </a:p>
          <a:p>
            <a:pPr lvl="1"/>
            <a:r>
              <a:rPr lang="en-GB" sz="3300" dirty="0"/>
              <a:t>Climbing &amp; abseiling</a:t>
            </a:r>
          </a:p>
          <a:p>
            <a:pPr lvl="1"/>
            <a:r>
              <a:rPr lang="en-GB" sz="3300" dirty="0"/>
              <a:t>Cycling in Terrain 1 &amp; 2</a:t>
            </a:r>
          </a:p>
          <a:p>
            <a:pPr lvl="1"/>
            <a:r>
              <a:rPr lang="en-GB" sz="3300" dirty="0"/>
              <a:t>Hovercrafting</a:t>
            </a:r>
          </a:p>
          <a:p>
            <a:pPr lvl="1"/>
            <a:r>
              <a:rPr lang="en-GB" sz="3300" dirty="0"/>
              <a:t>All Water Activities (except swimming) on B1, B2 &amp; B3</a:t>
            </a:r>
          </a:p>
          <a:p>
            <a:pPr lvl="1"/>
            <a:r>
              <a:rPr lang="en-GB" sz="3300" dirty="0"/>
              <a:t>All motorised activities</a:t>
            </a:r>
          </a:p>
          <a:p>
            <a:pPr marL="457200" lvl="1" indent="0">
              <a:buNone/>
            </a:pPr>
            <a:endParaRPr lang="en-GB" sz="3300" dirty="0"/>
          </a:p>
          <a:p>
            <a:pPr marL="457200" lvl="1" indent="0">
              <a:buNone/>
            </a:pPr>
            <a:r>
              <a:rPr lang="en-GB" sz="3800" dirty="0"/>
              <a:t>A permit holder </a:t>
            </a:r>
            <a:r>
              <a:rPr lang="en-GB" sz="3800" b="1" dirty="0"/>
              <a:t>must</a:t>
            </a:r>
            <a:r>
              <a:rPr lang="en-GB" sz="3800" dirty="0"/>
              <a:t> be present for any activity with U18 or those with additional needs</a:t>
            </a:r>
          </a:p>
          <a:p>
            <a:pPr marL="0" indent="0">
              <a:buNone/>
            </a:pPr>
            <a:endParaRPr lang="en-GB" sz="3800"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2775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F22E-EA45-E708-E35C-4557A7A56392}"/>
              </a:ext>
            </a:extLst>
          </p:cNvPr>
          <p:cNvSpPr>
            <a:spLocks noGrp="1"/>
          </p:cNvSpPr>
          <p:nvPr>
            <p:ph type="title"/>
          </p:nvPr>
        </p:nvSpPr>
        <p:spPr/>
        <p:txBody>
          <a:bodyPr/>
          <a:lstStyle/>
          <a:p>
            <a:pPr algn="ctr"/>
            <a:r>
              <a:rPr lang="en-GB" b="1" dirty="0"/>
              <a:t>Terrains for climbing, abseiling and cycling</a:t>
            </a:r>
          </a:p>
        </p:txBody>
      </p:sp>
      <p:sp>
        <p:nvSpPr>
          <p:cNvPr id="3" name="Content Placeholder 2">
            <a:extLst>
              <a:ext uri="{FF2B5EF4-FFF2-40B4-BE49-F238E27FC236}">
                <a16:creationId xmlns:a16="http://schemas.microsoft.com/office/drawing/2014/main" id="{ED3DE04D-DC3B-2389-42AF-880499C98B27}"/>
              </a:ext>
            </a:extLst>
          </p:cNvPr>
          <p:cNvSpPr>
            <a:spLocks noGrp="1"/>
          </p:cNvSpPr>
          <p:nvPr>
            <p:ph idx="1"/>
          </p:nvPr>
        </p:nvSpPr>
        <p:spPr/>
        <p:txBody>
          <a:bodyPr>
            <a:normAutofit/>
          </a:bodyPr>
          <a:lstStyle/>
          <a:p>
            <a:pPr marL="0" indent="0" algn="l">
              <a:buNone/>
            </a:pPr>
            <a:r>
              <a:rPr lang="en-US" b="1" i="0" dirty="0">
                <a:solidFill>
                  <a:srgbClr val="404040"/>
                </a:solidFill>
                <a:effectLst/>
                <a:latin typeface="Nunito Sans" pitchFamily="2" charset="0"/>
              </a:rPr>
              <a:t>Terrain zero</a:t>
            </a:r>
            <a:endParaRPr lang="en-US" b="0" i="0" dirty="0">
              <a:solidFill>
                <a:srgbClr val="404040"/>
              </a:solidFill>
              <a:effectLst/>
              <a:latin typeface="Nunito Sans" pitchFamily="2" charset="0"/>
            </a:endParaRPr>
          </a:p>
          <a:p>
            <a:pPr marL="0" indent="0" algn="l">
              <a:buNone/>
            </a:pPr>
            <a:r>
              <a:rPr lang="en-US" sz="2000" b="0" i="0" dirty="0">
                <a:solidFill>
                  <a:srgbClr val="404040"/>
                </a:solidFill>
                <a:effectLst/>
                <a:latin typeface="Nunito Sans" pitchFamily="2" charset="0"/>
              </a:rPr>
              <a:t>Terrain Zero describes terrain which meets </a:t>
            </a:r>
            <a:r>
              <a:rPr lang="en-US" sz="2000" b="1" i="0" dirty="0">
                <a:solidFill>
                  <a:srgbClr val="404040"/>
                </a:solidFill>
                <a:effectLst/>
                <a:latin typeface="Nunito Sans" pitchFamily="2" charset="0"/>
              </a:rPr>
              <a:t>one</a:t>
            </a:r>
            <a:r>
              <a:rPr lang="en-US" sz="2000" b="0" i="0" dirty="0">
                <a:solidFill>
                  <a:srgbClr val="404040"/>
                </a:solidFill>
                <a:effectLst/>
                <a:latin typeface="Nunito Sans" pitchFamily="2" charset="0"/>
              </a:rPr>
              <a:t> of criteria (a) or (b):</a:t>
            </a:r>
          </a:p>
          <a:p>
            <a:pPr marL="914400" lvl="1" indent="-457200">
              <a:buAutoNum type="alphaLcPeriod"/>
            </a:pPr>
            <a:r>
              <a:rPr lang="en-US" sz="2000" b="0" i="0" dirty="0">
                <a:solidFill>
                  <a:srgbClr val="404040"/>
                </a:solidFill>
                <a:effectLst/>
                <a:latin typeface="Nunito Sans" pitchFamily="2" charset="0"/>
              </a:rPr>
              <a:t>is below 500 </a:t>
            </a:r>
            <a:r>
              <a:rPr lang="en-US" sz="2000" b="0" i="0" dirty="0" err="1">
                <a:solidFill>
                  <a:srgbClr val="404040"/>
                </a:solidFill>
                <a:effectLst/>
                <a:latin typeface="Nunito Sans" pitchFamily="2" charset="0"/>
              </a:rPr>
              <a:t>metres</a:t>
            </a:r>
            <a:r>
              <a:rPr lang="en-US" sz="2000" b="0" i="0" dirty="0">
                <a:solidFill>
                  <a:srgbClr val="404040"/>
                </a:solidFill>
                <a:effectLst/>
                <a:latin typeface="Nunito Sans" pitchFamily="2" charset="0"/>
              </a:rPr>
              <a:t> above sea level, AND</a:t>
            </a:r>
          </a:p>
          <a:p>
            <a:pPr marL="914400" lvl="2" indent="0">
              <a:buNone/>
            </a:pPr>
            <a:r>
              <a:rPr lang="en-US" b="0" i="0" dirty="0">
                <a:solidFill>
                  <a:srgbClr val="404040"/>
                </a:solidFill>
                <a:effectLst/>
                <a:latin typeface="Nunito Sans" pitchFamily="2" charset="0"/>
              </a:rPr>
              <a:t>is within 30 minutes travelling time from a road which can take an ordinary road-going ambulance or a building which is occupied (such as a farm) or another means of summoning help (such as a telephone box) AND</a:t>
            </a:r>
          </a:p>
          <a:p>
            <a:pPr marL="914400" lvl="2" indent="0">
              <a:buNone/>
            </a:pPr>
            <a:r>
              <a:rPr lang="en-US" b="0" i="0" dirty="0">
                <a:solidFill>
                  <a:srgbClr val="404040"/>
                </a:solidFill>
                <a:effectLst/>
                <a:latin typeface="Nunito Sans" pitchFamily="2" charset="0"/>
              </a:rPr>
              <a:t>has no steep slopes or rocky terrain, where a slip may result in a fall</a:t>
            </a:r>
            <a:br>
              <a:rPr lang="en-US" b="0" i="0" dirty="0">
                <a:solidFill>
                  <a:srgbClr val="404040"/>
                </a:solidFill>
                <a:effectLst/>
                <a:latin typeface="Nunito Sans" pitchFamily="2" charset="0"/>
              </a:rPr>
            </a:br>
            <a:r>
              <a:rPr lang="en-US" b="0" i="0" dirty="0">
                <a:solidFill>
                  <a:srgbClr val="404040"/>
                </a:solidFill>
                <a:effectLst/>
                <a:latin typeface="Nunito Sans" pitchFamily="2" charset="0"/>
              </a:rPr>
              <a:t>(Routes or areas where the average person would need to regularly use their hands at least for balance if not for actual progress. This does not stop people from using their hands as an aid to confidence.)</a:t>
            </a:r>
          </a:p>
          <a:p>
            <a:pPr marL="914400" lvl="1" indent="-457200">
              <a:buAutoNum type="alphaLcPeriod" startAt="2"/>
            </a:pPr>
            <a:r>
              <a:rPr lang="en-US" sz="2000" b="0" i="0" dirty="0">
                <a:solidFill>
                  <a:srgbClr val="404040"/>
                </a:solidFill>
                <a:effectLst/>
                <a:latin typeface="Nunito Sans" pitchFamily="2" charset="0"/>
              </a:rPr>
              <a:t>terrain which is a road, or path adjacent to a road, on which you would expect to </a:t>
            </a:r>
          </a:p>
          <a:p>
            <a:pPr marL="457200" lvl="1" indent="0">
              <a:buNone/>
            </a:pPr>
            <a:r>
              <a:rPr lang="en-US" sz="2000" b="0" i="0" dirty="0">
                <a:solidFill>
                  <a:srgbClr val="404040"/>
                </a:solidFill>
                <a:effectLst/>
                <a:latin typeface="Nunito Sans" pitchFamily="2" charset="0"/>
              </a:rPr>
              <a:t>       see traffic.</a:t>
            </a:r>
          </a:p>
          <a:p>
            <a:pPr marL="0" indent="0">
              <a:buNone/>
            </a:pPr>
            <a:endParaRPr lang="en-GB" dirty="0"/>
          </a:p>
        </p:txBody>
      </p:sp>
    </p:spTree>
    <p:extLst>
      <p:ext uri="{BB962C8B-B14F-4D97-AF65-F5344CB8AC3E}">
        <p14:creationId xmlns:p14="http://schemas.microsoft.com/office/powerpoint/2010/main" val="1670028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62F9F-229A-39FA-B5A5-2324F4F70562}"/>
              </a:ext>
            </a:extLst>
          </p:cNvPr>
          <p:cNvSpPr>
            <a:spLocks noGrp="1"/>
          </p:cNvSpPr>
          <p:nvPr>
            <p:ph type="title"/>
          </p:nvPr>
        </p:nvSpPr>
        <p:spPr/>
        <p:txBody>
          <a:bodyPr/>
          <a:lstStyle/>
          <a:p>
            <a:pPr algn="ctr"/>
            <a:r>
              <a:rPr lang="en-GB" b="1" dirty="0"/>
              <a:t>Terrains for climbing, abseiling and cycling</a:t>
            </a:r>
          </a:p>
        </p:txBody>
      </p:sp>
      <p:sp>
        <p:nvSpPr>
          <p:cNvPr id="3" name="Content Placeholder 2">
            <a:extLst>
              <a:ext uri="{FF2B5EF4-FFF2-40B4-BE49-F238E27FC236}">
                <a16:creationId xmlns:a16="http://schemas.microsoft.com/office/drawing/2014/main" id="{8E3FA41F-EC65-4D11-E514-E5BAB6C21A12}"/>
              </a:ext>
            </a:extLst>
          </p:cNvPr>
          <p:cNvSpPr>
            <a:spLocks noGrp="1"/>
          </p:cNvSpPr>
          <p:nvPr>
            <p:ph idx="1"/>
          </p:nvPr>
        </p:nvSpPr>
        <p:spPr>
          <a:xfrm>
            <a:off x="838200" y="1825625"/>
            <a:ext cx="10515600" cy="4147336"/>
          </a:xfrm>
        </p:spPr>
        <p:txBody>
          <a:bodyPr>
            <a:normAutofit fontScale="55000" lnSpcReduction="20000"/>
          </a:bodyPr>
          <a:lstStyle/>
          <a:p>
            <a:pPr marL="0" indent="0">
              <a:lnSpc>
                <a:spcPct val="107000"/>
              </a:lnSpc>
              <a:spcAft>
                <a:spcPts val="800"/>
              </a:spcAft>
              <a:buNone/>
            </a:pPr>
            <a:r>
              <a:rPr lang="en-GB" sz="4500" b="1" kern="0" dirty="0">
                <a:solidFill>
                  <a:srgbClr val="404040"/>
                </a:solidFill>
                <a:effectLst/>
                <a:latin typeface="Nunito Sans" pitchFamily="2" charset="0"/>
                <a:ea typeface="Times New Roman" panose="02020603050405020304" pitchFamily="18" charset="0"/>
                <a:cs typeface="Times New Roman" panose="02020603050405020304" pitchFamily="18" charset="0"/>
              </a:rPr>
              <a:t>Terrain One</a:t>
            </a:r>
            <a:endParaRPr lang="en-GB" sz="4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Terrain One describes terrain which meets </a:t>
            </a:r>
            <a:r>
              <a:rPr lang="en-GB" sz="3200" b="1" kern="0" dirty="0">
                <a:solidFill>
                  <a:srgbClr val="404040"/>
                </a:solidFill>
                <a:effectLst/>
                <a:latin typeface="Nunito Sans" pitchFamily="2" charset="0"/>
                <a:ea typeface="Times New Roman" panose="02020603050405020304" pitchFamily="18" charset="0"/>
                <a:cs typeface="Times New Roman" panose="02020603050405020304" pitchFamily="18" charset="0"/>
              </a:rPr>
              <a:t>all</a:t>
            </a: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 of criteria (a) and (b) and (c) and (d):</a:t>
            </a:r>
            <a:endParaRPr lang="en-GB"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tabLst>
                <a:tab pos="457200" algn="l"/>
              </a:tabLst>
            </a:pP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is below 800 metres but more than 500 metres above sea level OR is more than 30 minutes but less than three hours travelling time from a road which can take an ordinary road-going ambulance or a building which is occupied (such as a farm) or another means of calling help (such as a telephone box)</a:t>
            </a:r>
            <a:endParaRPr lang="en-GB" sz="3200"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tabLst>
                <a:tab pos="457200" algn="l"/>
              </a:tabLst>
            </a:pP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has no steep slopes or rocky terrain, where a slip may result in a fall (routes or areas where the average person would need to regularly use their hands at least for balance if not for actual progress. This does not stop people from using their hands as an aid to confidence.)</a:t>
            </a:r>
            <a:endParaRPr lang="en-GB" sz="3200"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tabLst>
                <a:tab pos="457200" algn="l"/>
              </a:tabLst>
            </a:pP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is not a road, or path adjacent to a road, on which you would expect to see traffic</a:t>
            </a:r>
            <a:endParaRPr lang="en-GB" sz="3200"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eriod"/>
              <a:tabLst>
                <a:tab pos="457200" algn="l"/>
              </a:tabLst>
            </a:pPr>
            <a:r>
              <a:rPr lang="en-GB" sz="32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is not Terrain Two.</a:t>
            </a:r>
            <a:endParaRPr lang="en-GB" sz="3200"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8972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A37A2-AD36-62F1-9FFC-971EBDE49AB3}"/>
              </a:ext>
            </a:extLst>
          </p:cNvPr>
          <p:cNvSpPr>
            <a:spLocks noGrp="1"/>
          </p:cNvSpPr>
          <p:nvPr>
            <p:ph type="title"/>
          </p:nvPr>
        </p:nvSpPr>
        <p:spPr/>
        <p:txBody>
          <a:bodyPr/>
          <a:lstStyle/>
          <a:p>
            <a:pPr algn="ctr"/>
            <a:r>
              <a:rPr lang="en-GB" b="1" dirty="0"/>
              <a:t>Terrains for climbing, abseiling and cycling</a:t>
            </a:r>
          </a:p>
        </p:txBody>
      </p:sp>
      <p:sp>
        <p:nvSpPr>
          <p:cNvPr id="3" name="Content Placeholder 2">
            <a:extLst>
              <a:ext uri="{FF2B5EF4-FFF2-40B4-BE49-F238E27FC236}">
                <a16:creationId xmlns:a16="http://schemas.microsoft.com/office/drawing/2014/main" id="{93A4B124-06E8-310A-7DA7-AC350CA0FAFE}"/>
              </a:ext>
            </a:extLst>
          </p:cNvPr>
          <p:cNvSpPr>
            <a:spLocks noGrp="1"/>
          </p:cNvSpPr>
          <p:nvPr>
            <p:ph idx="1"/>
          </p:nvPr>
        </p:nvSpPr>
        <p:spPr>
          <a:xfrm>
            <a:off x="838200" y="1825625"/>
            <a:ext cx="10515600" cy="4130558"/>
          </a:xfrm>
        </p:spPr>
        <p:txBody>
          <a:bodyPr>
            <a:normAutofit fontScale="62500" lnSpcReduction="20000"/>
          </a:bodyPr>
          <a:lstStyle/>
          <a:p>
            <a:pPr marL="0" indent="0">
              <a:lnSpc>
                <a:spcPct val="107000"/>
              </a:lnSpc>
              <a:spcAft>
                <a:spcPts val="800"/>
              </a:spcAft>
              <a:buNone/>
            </a:pPr>
            <a:r>
              <a:rPr lang="en-GB" sz="4500" b="1" kern="0" dirty="0">
                <a:solidFill>
                  <a:srgbClr val="404040"/>
                </a:solidFill>
                <a:effectLst/>
                <a:latin typeface="Nunito Sans" pitchFamily="2" charset="0"/>
                <a:ea typeface="Times New Roman" panose="02020603050405020304" pitchFamily="18" charset="0"/>
                <a:cs typeface="Times New Roman" panose="02020603050405020304" pitchFamily="18" charset="0"/>
              </a:rPr>
              <a:t>Terrain Two</a:t>
            </a:r>
            <a:endParaRPr lang="en-GB" sz="45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8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Terrain Two describes terrain which meets both of criteria (a) and (b):</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8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a. is over 800 metres above sea level,</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GB" sz="2900" b="1" kern="0" dirty="0">
                <a:solidFill>
                  <a:srgbClr val="404040"/>
                </a:solidFill>
                <a:effectLst/>
                <a:latin typeface="Nunito Sans" pitchFamily="2" charset="0"/>
                <a:ea typeface="Times New Roman" panose="02020603050405020304" pitchFamily="18" charset="0"/>
                <a:cs typeface="Times New Roman" panose="02020603050405020304" pitchFamily="18" charset="0"/>
              </a:rPr>
              <a:t>OR </a:t>
            </a:r>
            <a:r>
              <a:rPr lang="en-GB" sz="29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lies more than three hours travelling time from a road which can take an ordinary road-going ambulance or a building which is occupied, such as a farm, or another means of calling help, such as a telephone box</a:t>
            </a:r>
            <a:endParaRPr lang="en-GB" sz="29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GB" sz="2900" b="1" kern="0" dirty="0">
                <a:solidFill>
                  <a:srgbClr val="404040"/>
                </a:solidFill>
                <a:effectLst/>
                <a:latin typeface="Nunito Sans" pitchFamily="2" charset="0"/>
                <a:ea typeface="Times New Roman" panose="02020603050405020304" pitchFamily="18" charset="0"/>
                <a:cs typeface="Times New Roman" panose="02020603050405020304" pitchFamily="18" charset="0"/>
              </a:rPr>
              <a:t>OR</a:t>
            </a:r>
            <a:r>
              <a:rPr lang="en-GB" sz="29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 has steep slopes or rocky terrain, where a slip may result in a fall including routes or areas where the average person would need to regularly use their hands at least for balance if not for actual progress.  This excludes the planned use of ropes, but ropes may be used to give confidence, or in an emergency situation. This also excludes climbing activities</a:t>
            </a:r>
            <a:endParaRPr lang="en-GB"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800" kern="0" dirty="0">
                <a:solidFill>
                  <a:srgbClr val="404040"/>
                </a:solidFill>
                <a:effectLst/>
                <a:latin typeface="Nunito Sans" pitchFamily="2" charset="0"/>
                <a:ea typeface="Times New Roman" panose="02020603050405020304" pitchFamily="18" charset="0"/>
                <a:cs typeface="Times New Roman" panose="02020603050405020304" pitchFamily="18" charset="0"/>
              </a:rPr>
              <a:t>b. is not a road, or path adjacent to a road, on which you would expect to see traffic</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6628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3785-91C7-E041-7179-1E38E9CEEA95}"/>
              </a:ext>
            </a:extLst>
          </p:cNvPr>
          <p:cNvSpPr>
            <a:spLocks noGrp="1"/>
          </p:cNvSpPr>
          <p:nvPr>
            <p:ph type="title"/>
          </p:nvPr>
        </p:nvSpPr>
        <p:spPr/>
        <p:txBody>
          <a:bodyPr/>
          <a:lstStyle/>
          <a:p>
            <a:pPr algn="ctr"/>
            <a:r>
              <a:rPr lang="en-GB" b="1" dirty="0"/>
              <a:t>Categories of water</a:t>
            </a:r>
          </a:p>
        </p:txBody>
      </p:sp>
      <p:graphicFrame>
        <p:nvGraphicFramePr>
          <p:cNvPr id="4" name="Content Placeholder 3">
            <a:extLst>
              <a:ext uri="{FF2B5EF4-FFF2-40B4-BE49-F238E27FC236}">
                <a16:creationId xmlns:a16="http://schemas.microsoft.com/office/drawing/2014/main" id="{880D80E8-FD4E-7973-1BBD-698EB3B56558}"/>
              </a:ext>
            </a:extLst>
          </p:cNvPr>
          <p:cNvGraphicFramePr>
            <a:graphicFrameLocks noGrp="1"/>
          </p:cNvGraphicFramePr>
          <p:nvPr>
            <p:ph idx="1"/>
            <p:extLst>
              <p:ext uri="{D42A27DB-BD31-4B8C-83A1-F6EECF244321}">
                <p14:modId xmlns:p14="http://schemas.microsoft.com/office/powerpoint/2010/main" val="3408686625"/>
              </p:ext>
            </p:extLst>
          </p:nvPr>
        </p:nvGraphicFramePr>
        <p:xfrm>
          <a:off x="2348917" y="1690688"/>
          <a:ext cx="7512324" cy="3715725"/>
        </p:xfrm>
        <a:graphic>
          <a:graphicData uri="http://schemas.openxmlformats.org/drawingml/2006/table">
            <a:tbl>
              <a:tblPr/>
              <a:tblGrid>
                <a:gridCol w="886961">
                  <a:extLst>
                    <a:ext uri="{9D8B030D-6E8A-4147-A177-3AD203B41FA5}">
                      <a16:colId xmlns:a16="http://schemas.microsoft.com/office/drawing/2014/main" val="805722301"/>
                    </a:ext>
                  </a:extLst>
                </a:gridCol>
                <a:gridCol w="6625363">
                  <a:extLst>
                    <a:ext uri="{9D8B030D-6E8A-4147-A177-3AD203B41FA5}">
                      <a16:colId xmlns:a16="http://schemas.microsoft.com/office/drawing/2014/main" val="3806483930"/>
                    </a:ext>
                  </a:extLst>
                </a:gridCol>
              </a:tblGrid>
              <a:tr h="698829">
                <a:tc>
                  <a:txBody>
                    <a:bodyPr/>
                    <a:lstStyle/>
                    <a:p>
                      <a:r>
                        <a:rPr lang="en-GB" b="1" dirty="0">
                          <a:effectLst/>
                        </a:rPr>
                        <a:t>Class C</a:t>
                      </a:r>
                      <a:endParaRPr lang="en-GB" dirty="0">
                        <a:effectLst/>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tc>
                  <a:txBody>
                    <a:bodyPr/>
                    <a:lstStyle/>
                    <a:p>
                      <a:r>
                        <a:rPr lang="en-US" dirty="0">
                          <a:effectLst/>
                        </a:rPr>
                        <a:t>Safe inland waters which are less than 100m wide where flow causes little effect (including swimming pools).</a:t>
                      </a: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extLst>
                  <a:ext uri="{0D108BD9-81ED-4DB2-BD59-A6C34878D82A}">
                    <a16:rowId xmlns:a16="http://schemas.microsoft.com/office/drawing/2014/main" val="1761808495"/>
                  </a:ext>
                </a:extLst>
              </a:tr>
              <a:tr h="698829">
                <a:tc>
                  <a:txBody>
                    <a:bodyPr/>
                    <a:lstStyle/>
                    <a:p>
                      <a:r>
                        <a:rPr lang="en-GB" b="1" dirty="0">
                          <a:effectLst/>
                        </a:rPr>
                        <a:t>Class B1</a:t>
                      </a:r>
                      <a:endParaRPr lang="en-GB" dirty="0">
                        <a:effectLst/>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tc>
                  <a:txBody>
                    <a:bodyPr/>
                    <a:lstStyle/>
                    <a:p>
                      <a:r>
                        <a:rPr lang="en-US" dirty="0">
                          <a:effectLst/>
                        </a:rPr>
                        <a:t>Sheltered inland waters and other sheltered waters where currents and tides create no real danger.</a:t>
                      </a: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extLst>
                  <a:ext uri="{0D108BD9-81ED-4DB2-BD59-A6C34878D82A}">
                    <a16:rowId xmlns:a16="http://schemas.microsoft.com/office/drawing/2014/main" val="4246282121"/>
                  </a:ext>
                </a:extLst>
              </a:tr>
              <a:tr h="1312435">
                <a:tc>
                  <a:txBody>
                    <a:bodyPr/>
                    <a:lstStyle/>
                    <a:p>
                      <a:r>
                        <a:rPr lang="en-GB" b="1" dirty="0">
                          <a:effectLst/>
                        </a:rPr>
                        <a:t>Class B2</a:t>
                      </a:r>
                      <a:endParaRPr lang="en-GB" dirty="0">
                        <a:effectLst/>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tc>
                  <a:txBody>
                    <a:bodyPr/>
                    <a:lstStyle/>
                    <a:p>
                      <a:r>
                        <a:rPr lang="en-US" dirty="0">
                          <a:effectLst/>
                        </a:rPr>
                        <a:t>The sea up to one mile from the shore but excluding more dangerous waters close inshore; more sheltered parts of estuaries; large inland lakes and lochs; inland waters British</a:t>
                      </a:r>
                      <a:r>
                        <a:rPr lang="en-GB" b="1" dirty="0">
                          <a:effectLst/>
                        </a:rPr>
                        <a:t>r</a:t>
                      </a:r>
                      <a:r>
                        <a:rPr lang="en-US" dirty="0">
                          <a:effectLst/>
                        </a:rPr>
                        <a:t> Canoeing Grade 2.</a:t>
                      </a: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extLst>
                  <a:ext uri="{0D108BD9-81ED-4DB2-BD59-A6C34878D82A}">
                    <a16:rowId xmlns:a16="http://schemas.microsoft.com/office/drawing/2014/main" val="4015954670"/>
                  </a:ext>
                </a:extLst>
              </a:tr>
              <a:tr h="1005632">
                <a:tc>
                  <a:txBody>
                    <a:bodyPr/>
                    <a:lstStyle/>
                    <a:p>
                      <a:r>
                        <a:rPr lang="en-GB" b="1" dirty="0">
                          <a:effectLst/>
                        </a:rPr>
                        <a:t>Class B3</a:t>
                      </a:r>
                      <a:endParaRPr lang="en-GB" dirty="0">
                        <a:effectLst/>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tc>
                  <a:txBody>
                    <a:bodyPr/>
                    <a:lstStyle/>
                    <a:p>
                      <a:r>
                        <a:rPr lang="en-US" dirty="0">
                          <a:effectLst/>
                        </a:rPr>
                        <a:t>The sea up to three miles from the shore but excluding more dangerous waters close inshore; busy commercial ports, exposed parts of estuaries; inland waters British Canoeing Grade 3.</a:t>
                      </a: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alpha val="0"/>
                      </a:srgbClr>
                    </a:solidFill>
                  </a:tcPr>
                </a:tc>
                <a:extLst>
                  <a:ext uri="{0D108BD9-81ED-4DB2-BD59-A6C34878D82A}">
                    <a16:rowId xmlns:a16="http://schemas.microsoft.com/office/drawing/2014/main" val="1642351111"/>
                  </a:ext>
                </a:extLst>
              </a:tr>
            </a:tbl>
          </a:graphicData>
        </a:graphic>
      </p:graphicFrame>
    </p:spTree>
    <p:extLst>
      <p:ext uri="{BB962C8B-B14F-4D97-AF65-F5344CB8AC3E}">
        <p14:creationId xmlns:p14="http://schemas.microsoft.com/office/powerpoint/2010/main" val="1339558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E7A2-249F-C37D-0BBE-4D1168DD6B61}"/>
              </a:ext>
            </a:extLst>
          </p:cNvPr>
          <p:cNvSpPr>
            <a:spLocks noGrp="1"/>
          </p:cNvSpPr>
          <p:nvPr>
            <p:ph type="title"/>
          </p:nvPr>
        </p:nvSpPr>
        <p:spPr/>
        <p:txBody>
          <a:bodyPr/>
          <a:lstStyle/>
          <a:p>
            <a:pPr algn="ctr"/>
            <a:r>
              <a:rPr lang="en-GB" b="1" dirty="0"/>
              <a:t>Permits</a:t>
            </a:r>
          </a:p>
        </p:txBody>
      </p:sp>
      <p:sp>
        <p:nvSpPr>
          <p:cNvPr id="3" name="Content Placeholder 2">
            <a:extLst>
              <a:ext uri="{FF2B5EF4-FFF2-40B4-BE49-F238E27FC236}">
                <a16:creationId xmlns:a16="http://schemas.microsoft.com/office/drawing/2014/main" id="{9269B619-EC89-79F7-CFA3-CA9F4C93D616}"/>
              </a:ext>
            </a:extLst>
          </p:cNvPr>
          <p:cNvSpPr>
            <a:spLocks noGrp="1"/>
          </p:cNvSpPr>
          <p:nvPr>
            <p:ph idx="1"/>
          </p:nvPr>
        </p:nvSpPr>
        <p:spPr/>
        <p:txBody>
          <a:bodyPr/>
          <a:lstStyle/>
          <a:p>
            <a:endParaRPr lang="en-GB" dirty="0"/>
          </a:p>
          <a:p>
            <a:pPr marL="0" indent="0">
              <a:buNone/>
            </a:pPr>
            <a:r>
              <a:rPr lang="en-GB" sz="3600" dirty="0"/>
              <a:t>Leaders of Scout Permit Activities MUST hold a relevant Permit</a:t>
            </a:r>
          </a:p>
          <a:p>
            <a:endParaRPr lang="en-GB" dirty="0"/>
          </a:p>
          <a:p>
            <a:pPr lvl="1"/>
            <a:r>
              <a:rPr lang="en-GB" sz="2800" dirty="0"/>
              <a:t>Leadership</a:t>
            </a:r>
          </a:p>
          <a:p>
            <a:pPr marL="457200" lvl="1" indent="0">
              <a:buNone/>
            </a:pPr>
            <a:endParaRPr lang="en-GB" sz="2800" dirty="0"/>
          </a:p>
          <a:p>
            <a:pPr lvl="1"/>
            <a:r>
              <a:rPr lang="en-GB" sz="2800" dirty="0"/>
              <a:t>Supervisory</a:t>
            </a:r>
          </a:p>
        </p:txBody>
      </p:sp>
    </p:spTree>
    <p:extLst>
      <p:ext uri="{BB962C8B-B14F-4D97-AF65-F5344CB8AC3E}">
        <p14:creationId xmlns:p14="http://schemas.microsoft.com/office/powerpoint/2010/main" val="360537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4A3D6-AA93-1D4C-5ACC-536D079D7D3A}"/>
              </a:ext>
            </a:extLst>
          </p:cNvPr>
          <p:cNvSpPr>
            <a:spLocks noGrp="1"/>
          </p:cNvSpPr>
          <p:nvPr>
            <p:ph type="title"/>
          </p:nvPr>
        </p:nvSpPr>
        <p:spPr/>
        <p:txBody>
          <a:bodyPr/>
          <a:lstStyle/>
          <a:p>
            <a:pPr algn="ctr"/>
            <a:r>
              <a:rPr lang="en-GB" b="1" dirty="0"/>
              <a:t>Leadership Permits</a:t>
            </a:r>
          </a:p>
        </p:txBody>
      </p:sp>
      <p:sp>
        <p:nvSpPr>
          <p:cNvPr id="3" name="Content Placeholder 2">
            <a:extLst>
              <a:ext uri="{FF2B5EF4-FFF2-40B4-BE49-F238E27FC236}">
                <a16:creationId xmlns:a16="http://schemas.microsoft.com/office/drawing/2014/main" id="{386ABBAB-1D7F-0BB2-3106-B4B794B87603}"/>
              </a:ext>
            </a:extLst>
          </p:cNvPr>
          <p:cNvSpPr>
            <a:spLocks noGrp="1"/>
          </p:cNvSpPr>
          <p:nvPr>
            <p:ph idx="1"/>
          </p:nvPr>
        </p:nvSpPr>
        <p:spPr/>
        <p:txBody>
          <a:bodyPr>
            <a:normAutofit/>
          </a:bodyPr>
          <a:lstStyle/>
          <a:p>
            <a:pPr marL="0" indent="0" algn="l">
              <a:buNone/>
            </a:pPr>
            <a:r>
              <a:rPr lang="en-US" b="0" i="0" dirty="0">
                <a:solidFill>
                  <a:srgbClr val="404040"/>
                </a:solidFill>
                <a:effectLst/>
                <a:latin typeface="Nunito Sans" pitchFamily="2" charset="0"/>
              </a:rPr>
              <a:t> </a:t>
            </a:r>
          </a:p>
          <a:p>
            <a:pPr algn="l">
              <a:buFont typeface="Arial" panose="020B0604020202020204" pitchFamily="34" charset="0"/>
              <a:buChar char="•"/>
            </a:pPr>
            <a:r>
              <a:rPr lang="en-US" b="0" i="0" dirty="0">
                <a:solidFill>
                  <a:srgbClr val="404040"/>
                </a:solidFill>
                <a:effectLst/>
                <a:latin typeface="Nunito Sans" pitchFamily="2" charset="0"/>
              </a:rPr>
              <a:t>No maximum or minimum age.</a:t>
            </a:r>
          </a:p>
          <a:p>
            <a:pPr algn="l">
              <a:buFont typeface="Arial" panose="020B0604020202020204" pitchFamily="34" charset="0"/>
              <a:buChar char="•"/>
            </a:pPr>
            <a:r>
              <a:rPr lang="en-US" b="0" i="0" dirty="0">
                <a:solidFill>
                  <a:srgbClr val="404040"/>
                </a:solidFill>
                <a:effectLst/>
                <a:latin typeface="Nunito Sans" pitchFamily="2" charset="0"/>
              </a:rPr>
              <a:t>For leading the activity for a group of young people while remaining with them. </a:t>
            </a:r>
          </a:p>
          <a:p>
            <a:pPr algn="l"/>
            <a:r>
              <a:rPr lang="en-US" b="0" i="0" dirty="0">
                <a:solidFill>
                  <a:srgbClr val="404040"/>
                </a:solidFill>
                <a:effectLst/>
                <a:latin typeface="Nunito Sans" pitchFamily="2" charset="0"/>
              </a:rPr>
              <a:t>Doesn't allow remotely supervising an activity or working with multiple groups. </a:t>
            </a:r>
          </a:p>
          <a:p>
            <a:pPr algn="l"/>
            <a:r>
              <a:rPr lang="en-US" b="0" i="0" dirty="0">
                <a:solidFill>
                  <a:srgbClr val="404040"/>
                </a:solidFill>
                <a:effectLst/>
                <a:latin typeface="Nunito Sans" pitchFamily="2" charset="0"/>
              </a:rPr>
              <a:t>Useful for introducing and training young people in an activity by working directly with them. </a:t>
            </a:r>
          </a:p>
          <a:p>
            <a:endParaRPr lang="en-GB" dirty="0"/>
          </a:p>
        </p:txBody>
      </p:sp>
    </p:spTree>
    <p:extLst>
      <p:ext uri="{BB962C8B-B14F-4D97-AF65-F5344CB8AC3E}">
        <p14:creationId xmlns:p14="http://schemas.microsoft.com/office/powerpoint/2010/main" val="291066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888CD-680D-45F4-B701-796D4B3FE46B}"/>
              </a:ext>
            </a:extLst>
          </p:cNvPr>
          <p:cNvSpPr>
            <a:spLocks noGrp="1"/>
          </p:cNvSpPr>
          <p:nvPr>
            <p:ph type="title"/>
          </p:nvPr>
        </p:nvSpPr>
        <p:spPr/>
        <p:txBody>
          <a:bodyPr/>
          <a:lstStyle/>
          <a:p>
            <a:pPr algn="ctr"/>
            <a:r>
              <a:rPr lang="en-GB" b="1" dirty="0"/>
              <a:t>Supervisory Permits</a:t>
            </a:r>
          </a:p>
        </p:txBody>
      </p:sp>
      <p:sp>
        <p:nvSpPr>
          <p:cNvPr id="3" name="Content Placeholder 2">
            <a:extLst>
              <a:ext uri="{FF2B5EF4-FFF2-40B4-BE49-F238E27FC236}">
                <a16:creationId xmlns:a16="http://schemas.microsoft.com/office/drawing/2014/main" id="{60550CAE-EDD1-033B-C68C-EA72096F03D4}"/>
              </a:ext>
            </a:extLst>
          </p:cNvPr>
          <p:cNvSpPr>
            <a:spLocks noGrp="1"/>
          </p:cNvSpPr>
          <p:nvPr>
            <p:ph idx="1"/>
          </p:nvPr>
        </p:nvSpPr>
        <p:spPr>
          <a:xfrm>
            <a:off x="838200" y="2203130"/>
            <a:ext cx="10515600" cy="3870499"/>
          </a:xfrm>
        </p:spPr>
        <p:txBody>
          <a:bodyPr>
            <a:normAutofit/>
          </a:bodyPr>
          <a:lstStyle/>
          <a:p>
            <a:pPr algn="l">
              <a:buFont typeface="Arial" panose="020B0604020202020204" pitchFamily="34" charset="0"/>
              <a:buChar char="•"/>
            </a:pPr>
            <a:r>
              <a:rPr lang="en-US" b="0" i="0" dirty="0">
                <a:solidFill>
                  <a:srgbClr val="404040"/>
                </a:solidFill>
                <a:effectLst/>
                <a:latin typeface="Nunito Sans" pitchFamily="2" charset="0"/>
              </a:rPr>
              <a:t>No maximum or minimum age. </a:t>
            </a:r>
          </a:p>
          <a:p>
            <a:pPr algn="l"/>
            <a:r>
              <a:rPr lang="en-US" dirty="0">
                <a:solidFill>
                  <a:srgbClr val="404040"/>
                </a:solidFill>
                <a:latin typeface="Nunito Sans" pitchFamily="2" charset="0"/>
              </a:rPr>
              <a:t>For r</a:t>
            </a:r>
            <a:r>
              <a:rPr lang="en-US" b="0" i="0" dirty="0">
                <a:solidFill>
                  <a:srgbClr val="404040"/>
                </a:solidFill>
                <a:effectLst/>
                <a:latin typeface="Nunito Sans" pitchFamily="2" charset="0"/>
              </a:rPr>
              <a:t>emotely supervising an activity for multiple groups. </a:t>
            </a:r>
          </a:p>
          <a:p>
            <a:pPr algn="l"/>
            <a:r>
              <a:rPr lang="en-US" b="0" i="0" dirty="0">
                <a:solidFill>
                  <a:srgbClr val="404040"/>
                </a:solidFill>
                <a:effectLst/>
                <a:latin typeface="Nunito Sans" pitchFamily="2" charset="0"/>
              </a:rPr>
              <a:t>Doesn't allow approving groups to take part in the activity without remotely supervising them. </a:t>
            </a:r>
          </a:p>
          <a:p>
            <a:pPr algn="l"/>
            <a:r>
              <a:rPr lang="en-US" b="0" i="0" dirty="0">
                <a:solidFill>
                  <a:srgbClr val="404040"/>
                </a:solidFill>
                <a:effectLst/>
                <a:latin typeface="Nunito Sans" pitchFamily="2" charset="0"/>
              </a:rPr>
              <a:t>Useful for developing young people by giving them opportunities for supervised responsibility. </a:t>
            </a:r>
          </a:p>
          <a:p>
            <a:pPr algn="l">
              <a:buFont typeface="Arial" panose="020B0604020202020204" pitchFamily="34" charset="0"/>
              <a:buChar char="•"/>
            </a:pPr>
            <a:r>
              <a:rPr lang="en-US" dirty="0">
                <a:solidFill>
                  <a:srgbClr val="404040"/>
                </a:solidFill>
                <a:latin typeface="Nunito Sans" pitchFamily="2" charset="0"/>
              </a:rPr>
              <a:t>Can help d</a:t>
            </a:r>
            <a:r>
              <a:rPr lang="en-US" b="0" i="0" dirty="0">
                <a:solidFill>
                  <a:srgbClr val="404040"/>
                </a:solidFill>
                <a:effectLst/>
                <a:latin typeface="Nunito Sans" pitchFamily="2" charset="0"/>
              </a:rPr>
              <a:t>evelop future permit holders by giving them opportunities to deliver activity under supervision</a:t>
            </a:r>
          </a:p>
          <a:p>
            <a:endParaRPr lang="en-GB" dirty="0"/>
          </a:p>
        </p:txBody>
      </p:sp>
    </p:spTree>
    <p:extLst>
      <p:ext uri="{BB962C8B-B14F-4D97-AF65-F5344CB8AC3E}">
        <p14:creationId xmlns:p14="http://schemas.microsoft.com/office/powerpoint/2010/main" val="497239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DA3B-A46C-B401-5F6F-41810EFD80A7}"/>
              </a:ext>
            </a:extLst>
          </p:cNvPr>
          <p:cNvSpPr>
            <a:spLocks noGrp="1"/>
          </p:cNvSpPr>
          <p:nvPr>
            <p:ph type="title"/>
          </p:nvPr>
        </p:nvSpPr>
        <p:spPr/>
        <p:txBody>
          <a:bodyPr/>
          <a:lstStyle/>
          <a:p>
            <a:pPr algn="ctr"/>
            <a:r>
              <a:rPr lang="en-GB" b="1" dirty="0"/>
              <a:t>Personal Permits</a:t>
            </a:r>
          </a:p>
        </p:txBody>
      </p:sp>
      <p:sp>
        <p:nvSpPr>
          <p:cNvPr id="3" name="Content Placeholder 2">
            <a:extLst>
              <a:ext uri="{FF2B5EF4-FFF2-40B4-BE49-F238E27FC236}">
                <a16:creationId xmlns:a16="http://schemas.microsoft.com/office/drawing/2014/main" id="{1C4D78A1-227D-8E23-77C9-75F1A4B848E6}"/>
              </a:ext>
            </a:extLst>
          </p:cNvPr>
          <p:cNvSpPr>
            <a:spLocks noGrp="1"/>
          </p:cNvSpPr>
          <p:nvPr>
            <p:ph idx="1"/>
          </p:nvPr>
        </p:nvSpPr>
        <p:spPr>
          <a:xfrm>
            <a:off x="838200" y="2161185"/>
            <a:ext cx="10515600" cy="3333604"/>
          </a:xfrm>
        </p:spPr>
        <p:txBody>
          <a:bodyPr>
            <a:normAutofit/>
          </a:bodyPr>
          <a:lstStyle/>
          <a:p>
            <a:pPr algn="l">
              <a:buFont typeface="Arial" panose="020B0604020202020204" pitchFamily="34" charset="0"/>
              <a:buChar char="•"/>
            </a:pPr>
            <a:r>
              <a:rPr lang="en-US" b="0" i="0" dirty="0">
                <a:solidFill>
                  <a:srgbClr val="404040"/>
                </a:solidFill>
                <a:effectLst/>
                <a:latin typeface="Nunito Sans" pitchFamily="2" charset="0"/>
              </a:rPr>
              <a:t>Maximum age 17, no minimum age</a:t>
            </a:r>
          </a:p>
          <a:p>
            <a:pPr algn="l">
              <a:buFont typeface="Arial" panose="020B0604020202020204" pitchFamily="34" charset="0"/>
              <a:buChar char="•"/>
            </a:pPr>
            <a:r>
              <a:rPr lang="en-US" dirty="0">
                <a:solidFill>
                  <a:srgbClr val="404040"/>
                </a:solidFill>
                <a:latin typeface="Nunito Sans" pitchFamily="2" charset="0"/>
              </a:rPr>
              <a:t>For those t</a:t>
            </a:r>
            <a:r>
              <a:rPr lang="en-US" b="0" i="0" dirty="0">
                <a:solidFill>
                  <a:srgbClr val="404040"/>
                </a:solidFill>
                <a:effectLst/>
                <a:latin typeface="Nunito Sans" pitchFamily="2" charset="0"/>
              </a:rPr>
              <a:t>aking part in the activity with others who hold personal permits</a:t>
            </a:r>
          </a:p>
          <a:p>
            <a:r>
              <a:rPr lang="en-US" dirty="0">
                <a:solidFill>
                  <a:srgbClr val="404040"/>
                </a:solidFill>
                <a:latin typeface="Nunito Sans" pitchFamily="2" charset="0"/>
              </a:rPr>
              <a:t>Doesn't allow leading </a:t>
            </a:r>
            <a:r>
              <a:rPr lang="en-US" b="0" i="0" dirty="0">
                <a:solidFill>
                  <a:srgbClr val="404040"/>
                </a:solidFill>
                <a:effectLst/>
                <a:latin typeface="Nunito Sans" pitchFamily="2" charset="0"/>
              </a:rPr>
              <a:t>the activity for anyone without a permit </a:t>
            </a:r>
          </a:p>
          <a:p>
            <a:pPr algn="l"/>
            <a:r>
              <a:rPr lang="en-US" b="0" i="0" dirty="0">
                <a:solidFill>
                  <a:srgbClr val="404040"/>
                </a:solidFill>
                <a:effectLst/>
                <a:latin typeface="Nunito Sans" pitchFamily="2" charset="0"/>
              </a:rPr>
              <a:t>Useful for allowing young people to progress in an activity by practicing with their peers or to participate in peer-led expeditions</a:t>
            </a:r>
          </a:p>
          <a:p>
            <a:endParaRPr lang="en-GB" dirty="0"/>
          </a:p>
        </p:txBody>
      </p:sp>
    </p:spTree>
    <p:extLst>
      <p:ext uri="{BB962C8B-B14F-4D97-AF65-F5344CB8AC3E}">
        <p14:creationId xmlns:p14="http://schemas.microsoft.com/office/powerpoint/2010/main" val="2692704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DAA70-16ED-E4DC-2073-E48D2FC6DD96}"/>
              </a:ext>
            </a:extLst>
          </p:cNvPr>
          <p:cNvSpPr>
            <a:spLocks noGrp="1"/>
          </p:cNvSpPr>
          <p:nvPr>
            <p:ph type="title"/>
          </p:nvPr>
        </p:nvSpPr>
        <p:spPr/>
        <p:txBody>
          <a:bodyPr/>
          <a:lstStyle/>
          <a:p>
            <a:pPr algn="ctr"/>
            <a:r>
              <a:rPr lang="en-GB" b="1" dirty="0"/>
              <a:t>Meeting!</a:t>
            </a:r>
            <a:endParaRPr lang="en-GB" dirty="0"/>
          </a:p>
        </p:txBody>
      </p:sp>
      <p:sp>
        <p:nvSpPr>
          <p:cNvPr id="3" name="Content Placeholder 2">
            <a:extLst>
              <a:ext uri="{FF2B5EF4-FFF2-40B4-BE49-F238E27FC236}">
                <a16:creationId xmlns:a16="http://schemas.microsoft.com/office/drawing/2014/main" id="{068A0D37-EA4F-2E35-C7CD-95FCCF261C02}"/>
              </a:ext>
            </a:extLst>
          </p:cNvPr>
          <p:cNvSpPr>
            <a:spLocks noGrp="1"/>
          </p:cNvSpPr>
          <p:nvPr>
            <p:ph idx="1"/>
          </p:nvPr>
        </p:nvSpPr>
        <p:spPr>
          <a:xfrm>
            <a:off x="1015180" y="1690688"/>
            <a:ext cx="10515600" cy="4351338"/>
          </a:xfrm>
        </p:spPr>
        <p:txBody>
          <a:bodyPr>
            <a:normAutofit fontScale="70000" lnSpcReduction="20000"/>
          </a:bodyPr>
          <a:lstStyle/>
          <a:p>
            <a:pPr marL="0" indent="0">
              <a:lnSpc>
                <a:spcPct val="120000"/>
              </a:lnSpc>
              <a:buNone/>
            </a:pPr>
            <a:r>
              <a:rPr lang="en-GB" sz="6300" b="1" dirty="0">
                <a:latin typeface="+mj-lt"/>
              </a:rPr>
              <a:t>Will cover:</a:t>
            </a:r>
          </a:p>
          <a:p>
            <a:pPr lvl="2">
              <a:lnSpc>
                <a:spcPct val="120000"/>
              </a:lnSpc>
              <a:spcBef>
                <a:spcPts val="0"/>
              </a:spcBef>
            </a:pPr>
            <a:r>
              <a:rPr lang="en-US" sz="5100" b="0" i="0" dirty="0">
                <a:solidFill>
                  <a:srgbClr val="26282A"/>
                </a:solidFill>
                <a:effectLst/>
                <a:latin typeface="+mj-lt"/>
              </a:rPr>
              <a:t>More </a:t>
            </a:r>
            <a:r>
              <a:rPr lang="en-US" sz="5100" dirty="0">
                <a:solidFill>
                  <a:srgbClr val="26282A"/>
                </a:solidFill>
                <a:latin typeface="+mj-lt"/>
              </a:rPr>
              <a:t>activity specific information about </a:t>
            </a:r>
            <a:r>
              <a:rPr lang="en-US" sz="5100" b="0" i="0" dirty="0">
                <a:solidFill>
                  <a:srgbClr val="26282A"/>
                </a:solidFill>
                <a:effectLst/>
                <a:latin typeface="+mj-lt"/>
              </a:rPr>
              <a:t>Nights Away and Permit activity schemes</a:t>
            </a:r>
          </a:p>
          <a:p>
            <a:pPr lvl="2">
              <a:lnSpc>
                <a:spcPct val="120000"/>
              </a:lnSpc>
              <a:spcBef>
                <a:spcPts val="0"/>
              </a:spcBef>
            </a:pPr>
            <a:r>
              <a:rPr lang="en-US" sz="5100" b="0" i="0" dirty="0">
                <a:solidFill>
                  <a:srgbClr val="26282A"/>
                </a:solidFill>
                <a:effectLst/>
                <a:latin typeface="+mj-lt"/>
              </a:rPr>
              <a:t>More details of how to get permits</a:t>
            </a:r>
          </a:p>
          <a:p>
            <a:pPr lvl="2">
              <a:lnSpc>
                <a:spcPct val="120000"/>
              </a:lnSpc>
              <a:spcBef>
                <a:spcPts val="0"/>
              </a:spcBef>
            </a:pPr>
            <a:r>
              <a:rPr lang="en-US" sz="5100" b="0" i="0" dirty="0">
                <a:solidFill>
                  <a:srgbClr val="26282A"/>
                </a:solidFill>
                <a:effectLst/>
                <a:latin typeface="+mj-lt"/>
              </a:rPr>
              <a:t>Individual action plans</a:t>
            </a:r>
          </a:p>
          <a:p>
            <a:pPr lvl="2">
              <a:lnSpc>
                <a:spcPct val="120000"/>
              </a:lnSpc>
              <a:spcBef>
                <a:spcPts val="0"/>
              </a:spcBef>
            </a:pPr>
            <a:r>
              <a:rPr lang="en-US" sz="5100" b="0" i="0" dirty="0">
                <a:solidFill>
                  <a:srgbClr val="000000"/>
                </a:solidFill>
                <a:effectLst/>
                <a:latin typeface="+mj-lt"/>
              </a:rPr>
              <a:t>Training available</a:t>
            </a:r>
            <a:endParaRPr lang="en-US" sz="5100" b="0" i="0" dirty="0">
              <a:solidFill>
                <a:srgbClr val="26282A"/>
              </a:solidFill>
              <a:effectLst/>
              <a:latin typeface="+mj-lt"/>
            </a:endParaRPr>
          </a:p>
          <a:p>
            <a:pPr lvl="2">
              <a:lnSpc>
                <a:spcPct val="120000"/>
              </a:lnSpc>
              <a:spcBef>
                <a:spcPts val="0"/>
              </a:spcBef>
            </a:pPr>
            <a:r>
              <a:rPr lang="en-US" sz="5100" b="0" i="0" dirty="0" err="1">
                <a:solidFill>
                  <a:srgbClr val="000000"/>
                </a:solidFill>
                <a:effectLst/>
                <a:latin typeface="+mj-lt"/>
              </a:rPr>
              <a:t>Lochearnhead</a:t>
            </a:r>
            <a:r>
              <a:rPr lang="en-US" sz="5100" b="0" i="0" dirty="0">
                <a:solidFill>
                  <a:srgbClr val="000000"/>
                </a:solidFill>
                <a:effectLst/>
                <a:latin typeface="+mj-lt"/>
              </a:rPr>
              <a:t> 25</a:t>
            </a:r>
            <a:endParaRPr lang="en-GB" dirty="0"/>
          </a:p>
        </p:txBody>
      </p:sp>
    </p:spTree>
    <p:extLst>
      <p:ext uri="{BB962C8B-B14F-4D97-AF65-F5344CB8AC3E}">
        <p14:creationId xmlns:p14="http://schemas.microsoft.com/office/powerpoint/2010/main" val="278384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1E33-6AE8-E4CF-D0D4-1A4B6BF00091}"/>
              </a:ext>
            </a:extLst>
          </p:cNvPr>
          <p:cNvSpPr>
            <a:spLocks noGrp="1"/>
          </p:cNvSpPr>
          <p:nvPr>
            <p:ph type="title"/>
          </p:nvPr>
        </p:nvSpPr>
        <p:spPr/>
        <p:txBody>
          <a:bodyPr>
            <a:normAutofit/>
          </a:bodyPr>
          <a:lstStyle/>
          <a:p>
            <a:pPr algn="ctr"/>
            <a:r>
              <a:rPr lang="en-GB" sz="4000" b="1" dirty="0"/>
              <a:t>Requirements for a Permit</a:t>
            </a:r>
          </a:p>
        </p:txBody>
      </p:sp>
      <p:sp>
        <p:nvSpPr>
          <p:cNvPr id="3" name="Content Placeholder 2">
            <a:extLst>
              <a:ext uri="{FF2B5EF4-FFF2-40B4-BE49-F238E27FC236}">
                <a16:creationId xmlns:a16="http://schemas.microsoft.com/office/drawing/2014/main" id="{CDF4EA26-F839-ADD8-5A0C-302A08B36A72}"/>
              </a:ext>
            </a:extLst>
          </p:cNvPr>
          <p:cNvSpPr>
            <a:spLocks noGrp="1"/>
          </p:cNvSpPr>
          <p:nvPr>
            <p:ph idx="1"/>
          </p:nvPr>
        </p:nvSpPr>
        <p:spPr>
          <a:xfrm>
            <a:off x="896923" y="2141537"/>
            <a:ext cx="10515600" cy="3495865"/>
          </a:xfrm>
        </p:spPr>
        <p:txBody>
          <a:bodyPr>
            <a:normAutofit/>
          </a:bodyPr>
          <a:lstStyle/>
          <a:p>
            <a:r>
              <a:rPr lang="en-US" b="1" dirty="0"/>
              <a:t>Technical Competence</a:t>
            </a:r>
            <a:r>
              <a:rPr lang="en-US" dirty="0"/>
              <a:t> – This looks at the specific technical skills required to run the activity. </a:t>
            </a:r>
          </a:p>
          <a:p>
            <a:r>
              <a:rPr lang="en-US" b="1" dirty="0"/>
              <a:t>Scout Association Rules</a:t>
            </a:r>
            <a:r>
              <a:rPr lang="en-US" dirty="0"/>
              <a:t> – This checks whether the applicant is aware of the activity rules and how they affect the activity within Scouting.  </a:t>
            </a:r>
          </a:p>
          <a:p>
            <a:r>
              <a:rPr lang="en-US" b="1" dirty="0"/>
              <a:t>Safety and safeguarding (not for applicants who are under 18)</a:t>
            </a:r>
            <a:r>
              <a:rPr lang="en-US" dirty="0"/>
              <a:t> – This will be carried out by the Lead Volunteer or Permit Approver.</a:t>
            </a:r>
          </a:p>
          <a:p>
            <a:r>
              <a:rPr lang="en-US" b="1" dirty="0"/>
              <a:t>Personal Suitability</a:t>
            </a:r>
            <a:r>
              <a:rPr lang="en-US" dirty="0"/>
              <a:t> – This is to check the applicant is suitable</a:t>
            </a:r>
            <a:endParaRPr lang="en-GB" dirty="0"/>
          </a:p>
        </p:txBody>
      </p:sp>
    </p:spTree>
    <p:extLst>
      <p:ext uri="{BB962C8B-B14F-4D97-AF65-F5344CB8AC3E}">
        <p14:creationId xmlns:p14="http://schemas.microsoft.com/office/powerpoint/2010/main" val="297663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9F6D-AD28-9E56-C4C9-0163404C5C38}"/>
              </a:ext>
            </a:extLst>
          </p:cNvPr>
          <p:cNvSpPr>
            <a:spLocks noGrp="1"/>
          </p:cNvSpPr>
          <p:nvPr>
            <p:ph type="title"/>
          </p:nvPr>
        </p:nvSpPr>
        <p:spPr/>
        <p:txBody>
          <a:bodyPr/>
          <a:lstStyle/>
          <a:p>
            <a:r>
              <a:rPr lang="en-GB" dirty="0"/>
              <a:t>How it works</a:t>
            </a:r>
          </a:p>
        </p:txBody>
      </p:sp>
      <p:sp>
        <p:nvSpPr>
          <p:cNvPr id="4" name="Rectangle 1">
            <a:extLst>
              <a:ext uri="{FF2B5EF4-FFF2-40B4-BE49-F238E27FC236}">
                <a16:creationId xmlns:a16="http://schemas.microsoft.com/office/drawing/2014/main" id="{B6F0BFF6-623F-94D2-8BDB-2FD0E60263A9}"/>
              </a:ext>
            </a:extLst>
          </p:cNvPr>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2244710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04040"/>
                </a:solidFill>
                <a:effectLst/>
                <a:latin typeface="Nunito Sans" pitchFamily="2" charset="0"/>
              </a:rPr>
              <a:t>How the scheme works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rPr>
              <a:t>  </a:t>
            </a:r>
            <a:r>
              <a:rPr kumimoji="0" lang="en-US" altLang="en-US" sz="64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22FB78F8-7F71-C6F8-A197-5B54655D2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235025" y="-5097463"/>
            <a:ext cx="8572500" cy="10287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F7998B84-858A-3376-87E3-24CEDB51014D}"/>
              </a:ext>
            </a:extLst>
          </p:cNvPr>
          <p:cNvSpPr>
            <a:spLocks noChangeArrowheads="1"/>
          </p:cNvSpPr>
          <p:nvPr/>
        </p:nvSpPr>
        <p:spPr bwMode="auto">
          <a:xfrm>
            <a:off x="152400" y="15240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2244710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404040"/>
                </a:solidFill>
                <a:effectLst/>
                <a:latin typeface="Nunito Sans" pitchFamily="2" charset="0"/>
              </a:rPr>
              <a:t>How the scheme works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chemeClr val="tx1"/>
                </a:solidFill>
                <a:effectLst/>
              </a:rPr>
              <a:t>  </a:t>
            </a:r>
            <a:r>
              <a:rPr kumimoji="0" lang="en-US" altLang="en-US" sz="64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8" name="Picture 4">
            <a:extLst>
              <a:ext uri="{FF2B5EF4-FFF2-40B4-BE49-F238E27FC236}">
                <a16:creationId xmlns:a16="http://schemas.microsoft.com/office/drawing/2014/main" id="{CC6295E2-5D79-ACD9-03BD-95BD905EA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387425" y="-4945063"/>
            <a:ext cx="8572500" cy="10287001"/>
          </a:xfrm>
          <a:prstGeom prst="rect">
            <a:avLst/>
          </a:prstGeom>
          <a:noFill/>
          <a:extLst>
            <a:ext uri="{909E8E84-426E-40DD-AFC4-6F175D3DCCD1}">
              <a14:hiddenFill xmlns:a14="http://schemas.microsoft.com/office/drawing/2010/main">
                <a:solidFill>
                  <a:srgbClr val="FFFFFF"/>
                </a:solidFill>
              </a14:hiddenFill>
            </a:ext>
          </a:extLst>
        </p:spPr>
      </p:pic>
      <p:pic>
        <p:nvPicPr>
          <p:cNvPr id="6" name="Content Placeholder 5" descr="A group of lego figures with purple arrows around them&#10;&#10;Description automatically generated">
            <a:extLst>
              <a:ext uri="{FF2B5EF4-FFF2-40B4-BE49-F238E27FC236}">
                <a16:creationId xmlns:a16="http://schemas.microsoft.com/office/drawing/2014/main" id="{F6823452-357D-2D91-E6E9-968FFDA0468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30958" y="1997075"/>
            <a:ext cx="7739534" cy="4351338"/>
          </a:xfrm>
          <a:prstGeom prst="rect">
            <a:avLst/>
          </a:prstGeom>
          <a:noFill/>
          <a:ln>
            <a:noFill/>
          </a:ln>
        </p:spPr>
      </p:pic>
    </p:spTree>
    <p:extLst>
      <p:ext uri="{BB962C8B-B14F-4D97-AF65-F5344CB8AC3E}">
        <p14:creationId xmlns:p14="http://schemas.microsoft.com/office/powerpoint/2010/main" val="915352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5E93C-397B-4E7E-6FF8-8564C5FEAB88}"/>
              </a:ext>
            </a:extLst>
          </p:cNvPr>
          <p:cNvSpPr>
            <a:spLocks noGrp="1"/>
          </p:cNvSpPr>
          <p:nvPr>
            <p:ph type="title"/>
          </p:nvPr>
        </p:nvSpPr>
        <p:spPr/>
        <p:txBody>
          <a:bodyPr>
            <a:normAutofit/>
          </a:bodyPr>
          <a:lstStyle/>
          <a:p>
            <a:pPr algn="ctr"/>
            <a:r>
              <a:rPr lang="en-GB" sz="4000" b="1" dirty="0"/>
              <a:t>Technical competence</a:t>
            </a:r>
          </a:p>
        </p:txBody>
      </p:sp>
      <p:sp>
        <p:nvSpPr>
          <p:cNvPr id="3" name="Content Placeholder 2">
            <a:extLst>
              <a:ext uri="{FF2B5EF4-FFF2-40B4-BE49-F238E27FC236}">
                <a16:creationId xmlns:a16="http://schemas.microsoft.com/office/drawing/2014/main" id="{EABD8303-6204-5F71-6ADB-F8E586AED185}"/>
              </a:ext>
            </a:extLst>
          </p:cNvPr>
          <p:cNvSpPr>
            <a:spLocks noGrp="1"/>
          </p:cNvSpPr>
          <p:nvPr>
            <p:ph idx="1"/>
          </p:nvPr>
        </p:nvSpPr>
        <p:spPr>
          <a:xfrm>
            <a:off x="838200" y="2060517"/>
            <a:ext cx="10515600" cy="3543329"/>
          </a:xfrm>
        </p:spPr>
        <p:txBody>
          <a:bodyPr/>
          <a:lstStyle/>
          <a:p>
            <a:pPr marL="0" indent="0">
              <a:buNone/>
            </a:pPr>
            <a:r>
              <a:rPr lang="en-GB" sz="4000" b="1" dirty="0"/>
              <a:t>Shown by:</a:t>
            </a:r>
          </a:p>
          <a:p>
            <a:pPr marL="0" indent="0">
              <a:buNone/>
            </a:pPr>
            <a:endParaRPr lang="en-GB" b="1" dirty="0"/>
          </a:p>
          <a:p>
            <a:pPr lvl="1"/>
            <a:r>
              <a:rPr lang="en-GB" sz="3200" dirty="0"/>
              <a:t>National Governing Body Awards e.g. Mountain Training, British Canoeing, RYA</a:t>
            </a:r>
          </a:p>
          <a:p>
            <a:pPr marL="457200" lvl="1" indent="0">
              <a:buNone/>
            </a:pPr>
            <a:r>
              <a:rPr lang="en-GB" sz="3200" dirty="0"/>
              <a:t>        </a:t>
            </a:r>
            <a:r>
              <a:rPr lang="en-GB" sz="3200" b="1" dirty="0"/>
              <a:t>or by</a:t>
            </a:r>
          </a:p>
          <a:p>
            <a:pPr lvl="1"/>
            <a:r>
              <a:rPr lang="en-GB" sz="3200" dirty="0"/>
              <a:t>An assessment by an assessor approved by Scouts</a:t>
            </a:r>
          </a:p>
        </p:txBody>
      </p:sp>
    </p:spTree>
    <p:extLst>
      <p:ext uri="{BB962C8B-B14F-4D97-AF65-F5344CB8AC3E}">
        <p14:creationId xmlns:p14="http://schemas.microsoft.com/office/powerpoint/2010/main" val="1499246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5549C-32A5-EE61-88BD-0D22071138C3}"/>
              </a:ext>
            </a:extLst>
          </p:cNvPr>
          <p:cNvSpPr>
            <a:spLocks noGrp="1"/>
          </p:cNvSpPr>
          <p:nvPr>
            <p:ph type="title"/>
          </p:nvPr>
        </p:nvSpPr>
        <p:spPr/>
        <p:txBody>
          <a:bodyPr/>
          <a:lstStyle/>
          <a:p>
            <a:r>
              <a:rPr lang="en-GB" u="sng" kern="100" dirty="0">
                <a:latin typeface="Calibri" panose="020F0502020204030204" pitchFamily="34" charset="0"/>
                <a:ea typeface="Calibri" panose="020F0502020204030204" pitchFamily="34" charset="0"/>
                <a:cs typeface="Times New Roman" panose="02020603050405020304" pitchFamily="18" charset="0"/>
              </a:rPr>
              <a:t>Permit Activity Action Plan</a:t>
            </a:r>
            <a:br>
              <a:rPr lang="en-GB" kern="100" dirty="0">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72E14FF8-6EEB-9DDD-CCCD-6E346CB67975}"/>
              </a:ext>
            </a:extLst>
          </p:cNvPr>
          <p:cNvSpPr>
            <a:spLocks noGrp="1"/>
          </p:cNvSpPr>
          <p:nvPr>
            <p:ph idx="1"/>
          </p:nvPr>
        </p:nvSpPr>
        <p:spPr>
          <a:xfrm>
            <a:off x="838200" y="1300294"/>
            <a:ext cx="10515600" cy="4876669"/>
          </a:xfrm>
        </p:spPr>
        <p:txBody>
          <a:bodyPr>
            <a:normAutofit fontScale="32500" lnSpcReduction="20000"/>
          </a:bodyPr>
          <a:lstStyle/>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Name</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Preferred contact </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Group</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Position (e.g. Lead volunteer, Team Member)</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Permit activities interested in</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Previous experience</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Current qualifications</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Objectives</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Training needed</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Time frame</a:t>
            </a:r>
          </a:p>
          <a:p>
            <a:pPr>
              <a:lnSpc>
                <a:spcPct val="107000"/>
              </a:lnSpc>
              <a:spcAft>
                <a:spcPts val="800"/>
              </a:spcAft>
            </a:pPr>
            <a:r>
              <a:rPr lang="en-GB" sz="5000" kern="100" dirty="0">
                <a:effectLst/>
                <a:latin typeface="Calibri" panose="020F0502020204030204" pitchFamily="34" charset="0"/>
                <a:ea typeface="Calibri" panose="020F0502020204030204" pitchFamily="34" charset="0"/>
                <a:cs typeface="Times New Roman" panose="02020603050405020304" pitchFamily="18" charset="0"/>
              </a:rPr>
              <a:t>Action plan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725176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E8E91-121A-10E4-37BA-63E8A51C113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23309E1-EF97-4556-57F0-0DB9D32DA8B5}"/>
              </a:ext>
            </a:extLst>
          </p:cNvPr>
          <p:cNvSpPr>
            <a:spLocks noGrp="1"/>
          </p:cNvSpPr>
          <p:nvPr>
            <p:ph idx="1"/>
          </p:nvPr>
        </p:nvSpPr>
        <p:spPr/>
        <p:txBody>
          <a:bodyPr/>
          <a:lstStyle/>
          <a:p>
            <a:r>
              <a:rPr lang="en-GB" dirty="0">
                <a:hlinkClick r:id="rId2"/>
              </a:rPr>
              <a:t>www.hemel-scouts.co.uk</a:t>
            </a:r>
            <a:endParaRPr lang="en-GB" dirty="0"/>
          </a:p>
          <a:p>
            <a:endParaRPr lang="en-GB" dirty="0"/>
          </a:p>
          <a:p>
            <a:r>
              <a:rPr lang="en-GB" dirty="0">
                <a:hlinkClick r:id="rId3"/>
              </a:rPr>
              <a:t>www.hertfordshirescouts.org.uk</a:t>
            </a:r>
            <a:endParaRPr lang="en-GB" dirty="0"/>
          </a:p>
          <a:p>
            <a:endParaRPr lang="en-GB" dirty="0"/>
          </a:p>
          <a:p>
            <a:r>
              <a:rPr lang="en-GB" dirty="0">
                <a:hlinkClick r:id="rId4"/>
              </a:rPr>
              <a:t>www.scouts.org.uk</a:t>
            </a:r>
            <a:endParaRPr lang="en-GB" dirty="0"/>
          </a:p>
          <a:p>
            <a:endParaRPr lang="en-GB" dirty="0"/>
          </a:p>
          <a:p>
            <a:r>
              <a:rPr lang="en-GB" dirty="0" err="1">
                <a:hlinkClick r:id="rId5"/>
              </a:rPr>
              <a:t>colin@</a:t>
            </a:r>
            <a:r>
              <a:rPr lang="en-GB" err="1">
                <a:hlinkClick r:id="rId5"/>
              </a:rPr>
              <a:t>hemel-scouts</a:t>
            </a:r>
            <a:r>
              <a:rPr lang="en-GB">
                <a:hlinkClick r:id="rId5"/>
              </a:rPr>
              <a:t>.co.uk</a:t>
            </a:r>
            <a:endParaRPr lang="en-GB"/>
          </a:p>
          <a:p>
            <a:endParaRPr lang="en-GB"/>
          </a:p>
        </p:txBody>
      </p:sp>
    </p:spTree>
    <p:extLst>
      <p:ext uri="{BB962C8B-B14F-4D97-AF65-F5344CB8AC3E}">
        <p14:creationId xmlns:p14="http://schemas.microsoft.com/office/powerpoint/2010/main" val="2606586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DEDE-CE9B-2797-D944-CE0EB312FC7F}"/>
              </a:ext>
            </a:extLst>
          </p:cNvPr>
          <p:cNvSpPr>
            <a:spLocks noGrp="1"/>
          </p:cNvSpPr>
          <p:nvPr>
            <p:ph type="title"/>
          </p:nvPr>
        </p:nvSpPr>
        <p:spPr>
          <a:xfrm>
            <a:off x="838200" y="856900"/>
            <a:ext cx="10515600" cy="968725"/>
          </a:xfrm>
        </p:spPr>
        <p:txBody>
          <a:bodyPr>
            <a:normAutofit fontScale="90000"/>
          </a:bodyPr>
          <a:lstStyle/>
          <a:p>
            <a:pPr algn="ctr"/>
            <a:r>
              <a:rPr lang="en-GB" sz="4400" b="1" dirty="0"/>
              <a:t>Nights Away</a:t>
            </a:r>
            <a:br>
              <a:rPr lang="en-GB" sz="4400" dirty="0"/>
            </a:br>
            <a:endParaRPr lang="en-GB" dirty="0"/>
          </a:p>
        </p:txBody>
      </p:sp>
      <p:sp>
        <p:nvSpPr>
          <p:cNvPr id="3" name="Content Placeholder 2">
            <a:extLst>
              <a:ext uri="{FF2B5EF4-FFF2-40B4-BE49-F238E27FC236}">
                <a16:creationId xmlns:a16="http://schemas.microsoft.com/office/drawing/2014/main" id="{A7AD2073-C110-1A1B-A0EB-294851A8D442}"/>
              </a:ext>
            </a:extLst>
          </p:cNvPr>
          <p:cNvSpPr>
            <a:spLocks noGrp="1"/>
          </p:cNvSpPr>
          <p:nvPr>
            <p:ph idx="1"/>
          </p:nvPr>
        </p:nvSpPr>
        <p:spPr/>
        <p:txBody>
          <a:bodyPr/>
          <a:lstStyle/>
          <a:p>
            <a:pPr marL="0" indent="0">
              <a:buNone/>
            </a:pPr>
            <a:endParaRPr lang="en-US" b="0" i="0" dirty="0">
              <a:solidFill>
                <a:srgbClr val="404040"/>
              </a:solidFill>
              <a:effectLst/>
              <a:latin typeface="Nunito Sans" pitchFamily="2" charset="0"/>
            </a:endParaRPr>
          </a:p>
          <a:p>
            <a:pPr marL="0" indent="0">
              <a:buNone/>
            </a:pPr>
            <a:r>
              <a:rPr lang="en-GB" sz="3600" b="1" dirty="0"/>
              <a:t>POR Rule 9.2</a:t>
            </a:r>
            <a:endParaRPr lang="en-US" sz="3600" b="1" dirty="0">
              <a:solidFill>
                <a:srgbClr val="404040"/>
              </a:solidFill>
              <a:latin typeface="Nunito Sans" pitchFamily="2" charset="0"/>
            </a:endParaRPr>
          </a:p>
          <a:p>
            <a:pPr marL="0" indent="0">
              <a:buNone/>
            </a:pPr>
            <a:endParaRPr lang="en-US" b="0" i="0" dirty="0">
              <a:solidFill>
                <a:srgbClr val="404040"/>
              </a:solidFill>
              <a:effectLst/>
              <a:latin typeface="Nunito Sans" pitchFamily="2" charset="0"/>
            </a:endParaRPr>
          </a:p>
          <a:p>
            <a:pPr marL="0" indent="0">
              <a:buNone/>
            </a:pPr>
            <a:r>
              <a:rPr lang="en-US" b="0" i="0" dirty="0">
                <a:solidFill>
                  <a:srgbClr val="404040"/>
                </a:solidFill>
                <a:effectLst/>
                <a:latin typeface="Nunito Sans" pitchFamily="2" charset="0"/>
              </a:rPr>
              <a:t>‘The Nights Away Permit Scheme is an internal assessment scheme designed to ensure that all those leading nights away events for young people within Scouts have the skills, experience and personal suitability to do so.’</a:t>
            </a:r>
            <a:endParaRPr lang="en-GB" dirty="0"/>
          </a:p>
        </p:txBody>
      </p:sp>
    </p:spTree>
    <p:extLst>
      <p:ext uri="{BB962C8B-B14F-4D97-AF65-F5344CB8AC3E}">
        <p14:creationId xmlns:p14="http://schemas.microsoft.com/office/powerpoint/2010/main" val="66291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B17C5-612B-8027-ACF2-00E22CB7C5FF}"/>
              </a:ext>
            </a:extLst>
          </p:cNvPr>
          <p:cNvSpPr>
            <a:spLocks noGrp="1"/>
          </p:cNvSpPr>
          <p:nvPr>
            <p:ph type="title"/>
          </p:nvPr>
        </p:nvSpPr>
        <p:spPr>
          <a:xfrm>
            <a:off x="838200" y="365125"/>
            <a:ext cx="10515600" cy="446973"/>
          </a:xfrm>
        </p:spPr>
        <p:txBody>
          <a:bodyPr>
            <a:normAutofit fontScale="90000"/>
          </a:bodyPr>
          <a:lstStyle/>
          <a:p>
            <a:endParaRPr lang="en-GB" dirty="0"/>
          </a:p>
        </p:txBody>
      </p:sp>
      <p:pic>
        <p:nvPicPr>
          <p:cNvPr id="1026" name="Picture 2">
            <a:extLst>
              <a:ext uri="{FF2B5EF4-FFF2-40B4-BE49-F238E27FC236}">
                <a16:creationId xmlns:a16="http://schemas.microsoft.com/office/drawing/2014/main" id="{C8ED1C30-876B-4635-E0D7-BAF56EC590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32040" y="1558322"/>
            <a:ext cx="7506929" cy="4136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080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1D653-F13D-BAC0-6F94-D0E58827810F}"/>
              </a:ext>
            </a:extLst>
          </p:cNvPr>
          <p:cNvSpPr>
            <a:spLocks noGrp="1"/>
          </p:cNvSpPr>
          <p:nvPr>
            <p:ph type="title"/>
          </p:nvPr>
        </p:nvSpPr>
        <p:spPr/>
        <p:txBody>
          <a:bodyPr/>
          <a:lstStyle/>
          <a:p>
            <a:pPr algn="ctr"/>
            <a:r>
              <a:rPr lang="en-US" sz="4000" b="1" dirty="0">
                <a:solidFill>
                  <a:srgbClr val="404040"/>
                </a:solidFill>
                <a:latin typeface="Nunito Sans" pitchFamily="2" charset="0"/>
              </a:rPr>
              <a:t>Categories</a:t>
            </a:r>
            <a:r>
              <a:rPr lang="en-US" b="1" dirty="0">
                <a:solidFill>
                  <a:srgbClr val="404040"/>
                </a:solidFill>
                <a:latin typeface="Nunito Sans" pitchFamily="2" charset="0"/>
              </a:rPr>
              <a:t> of Nights Away Permit</a:t>
            </a:r>
            <a:endParaRPr lang="en-GB" b="1" dirty="0"/>
          </a:p>
        </p:txBody>
      </p:sp>
      <p:sp>
        <p:nvSpPr>
          <p:cNvPr id="3" name="Content Placeholder 2">
            <a:extLst>
              <a:ext uri="{FF2B5EF4-FFF2-40B4-BE49-F238E27FC236}">
                <a16:creationId xmlns:a16="http://schemas.microsoft.com/office/drawing/2014/main" id="{4340B60D-CE13-A3C0-A2EE-620D4E0CE8A0}"/>
              </a:ext>
            </a:extLst>
          </p:cNvPr>
          <p:cNvSpPr>
            <a:spLocks noGrp="1"/>
          </p:cNvSpPr>
          <p:nvPr>
            <p:ph idx="1"/>
          </p:nvPr>
        </p:nvSpPr>
        <p:spPr>
          <a:xfrm>
            <a:off x="838200" y="2277918"/>
            <a:ext cx="10515600" cy="3510486"/>
          </a:xfrm>
        </p:spPr>
        <p:txBody>
          <a:bodyPr>
            <a:normAutofit/>
          </a:bodyPr>
          <a:lstStyle/>
          <a:p>
            <a:pPr algn="l">
              <a:buFont typeface="+mj-lt"/>
              <a:buAutoNum type="arabicPeriod"/>
            </a:pPr>
            <a:r>
              <a:rPr lang="en-US" dirty="0">
                <a:solidFill>
                  <a:srgbClr val="404040"/>
                </a:solidFill>
                <a:latin typeface="Nunito Sans" pitchFamily="2" charset="0"/>
              </a:rPr>
              <a:t>   I</a:t>
            </a:r>
            <a:r>
              <a:rPr lang="en-US" b="0" i="0" dirty="0">
                <a:solidFill>
                  <a:srgbClr val="404040"/>
                </a:solidFill>
                <a:effectLst/>
                <a:latin typeface="Nunito Sans" pitchFamily="2" charset="0"/>
              </a:rPr>
              <a:t>ndoor – for staying in a building</a:t>
            </a:r>
          </a:p>
          <a:p>
            <a:pPr algn="l">
              <a:buFont typeface="+mj-lt"/>
              <a:buAutoNum type="arabicPeriod"/>
            </a:pPr>
            <a:r>
              <a:rPr lang="en-US" dirty="0">
                <a:solidFill>
                  <a:srgbClr val="404040"/>
                </a:solidFill>
                <a:latin typeface="Nunito Sans" pitchFamily="2" charset="0"/>
              </a:rPr>
              <a:t>   C</a:t>
            </a:r>
            <a:r>
              <a:rPr lang="en-US" b="0" i="0" dirty="0">
                <a:solidFill>
                  <a:srgbClr val="404040"/>
                </a:solidFill>
                <a:effectLst/>
                <a:latin typeface="Nunito Sans" pitchFamily="2" charset="0"/>
              </a:rPr>
              <a:t>ampsite – for staying at a campsite.</a:t>
            </a:r>
          </a:p>
          <a:p>
            <a:pPr algn="l">
              <a:buFont typeface="+mj-lt"/>
              <a:buAutoNum type="arabicPeriod"/>
            </a:pPr>
            <a:r>
              <a:rPr lang="en-US" b="0" i="0" dirty="0">
                <a:solidFill>
                  <a:srgbClr val="404040"/>
                </a:solidFill>
                <a:effectLst/>
                <a:latin typeface="Nunito Sans" pitchFamily="2" charset="0"/>
              </a:rPr>
              <a:t>   Green Field – for staying at any site without facilities.</a:t>
            </a:r>
          </a:p>
          <a:p>
            <a:pPr algn="l">
              <a:buFont typeface="+mj-lt"/>
              <a:buAutoNum type="arabicPeriod"/>
            </a:pPr>
            <a:r>
              <a:rPr lang="en-US" b="0" i="0" dirty="0">
                <a:solidFill>
                  <a:srgbClr val="404040"/>
                </a:solidFill>
                <a:effectLst/>
                <a:latin typeface="Nunito Sans" pitchFamily="2" charset="0"/>
              </a:rPr>
              <a:t>   Lightweight Expedition – for staying at any site for not more</a:t>
            </a:r>
          </a:p>
          <a:p>
            <a:pPr marL="0" indent="0" algn="l">
              <a:buNone/>
            </a:pPr>
            <a:r>
              <a:rPr lang="en-US" dirty="0">
                <a:solidFill>
                  <a:srgbClr val="404040"/>
                </a:solidFill>
                <a:latin typeface="Nunito Sans" pitchFamily="2" charset="0"/>
              </a:rPr>
              <a:t>  </a:t>
            </a:r>
            <a:r>
              <a:rPr lang="en-US" b="0" i="0" dirty="0">
                <a:solidFill>
                  <a:srgbClr val="404040"/>
                </a:solidFill>
                <a:effectLst/>
                <a:latin typeface="Nunito Sans" pitchFamily="2" charset="0"/>
              </a:rPr>
              <a:t>    than one night before moving on. </a:t>
            </a:r>
            <a:endParaRPr lang="en-GB" dirty="0"/>
          </a:p>
        </p:txBody>
      </p:sp>
    </p:spTree>
    <p:extLst>
      <p:ext uri="{BB962C8B-B14F-4D97-AF65-F5344CB8AC3E}">
        <p14:creationId xmlns:p14="http://schemas.microsoft.com/office/powerpoint/2010/main" val="412325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AD81-99F4-656E-8A97-10627D709B26}"/>
              </a:ext>
            </a:extLst>
          </p:cNvPr>
          <p:cNvSpPr>
            <a:spLocks noGrp="1"/>
          </p:cNvSpPr>
          <p:nvPr>
            <p:ph type="title"/>
          </p:nvPr>
        </p:nvSpPr>
        <p:spPr>
          <a:xfrm>
            <a:off x="985684" y="500062"/>
            <a:ext cx="10267034" cy="414338"/>
          </a:xfrm>
        </p:spPr>
        <p:txBody>
          <a:bodyPr>
            <a:noAutofit/>
          </a:bodyPr>
          <a:lstStyle/>
          <a:p>
            <a:pPr algn="ctr"/>
            <a:r>
              <a:rPr lang="en-GB" sz="4000" b="1" dirty="0">
                <a:latin typeface="Nunito Sans" pitchFamily="2" charset="0"/>
              </a:rPr>
              <a:t>Assessment</a:t>
            </a:r>
          </a:p>
        </p:txBody>
      </p:sp>
      <p:sp>
        <p:nvSpPr>
          <p:cNvPr id="3" name="Content Placeholder 2">
            <a:extLst>
              <a:ext uri="{FF2B5EF4-FFF2-40B4-BE49-F238E27FC236}">
                <a16:creationId xmlns:a16="http://schemas.microsoft.com/office/drawing/2014/main" id="{D525149F-BE3A-0288-FC84-916ACC8A08DC}"/>
              </a:ext>
            </a:extLst>
          </p:cNvPr>
          <p:cNvSpPr>
            <a:spLocks noGrp="1"/>
          </p:cNvSpPr>
          <p:nvPr>
            <p:ph idx="1"/>
          </p:nvPr>
        </p:nvSpPr>
        <p:spPr>
          <a:xfrm>
            <a:off x="985684" y="1671146"/>
            <a:ext cx="10515600" cy="4212814"/>
          </a:xfrm>
        </p:spPr>
        <p:txBody>
          <a:bodyPr>
            <a:normAutofit/>
          </a:bodyPr>
          <a:lstStyle/>
          <a:p>
            <a:pPr marL="0" indent="0" algn="l">
              <a:buNone/>
            </a:pPr>
            <a:r>
              <a:rPr lang="en-US" b="1" i="0" dirty="0">
                <a:solidFill>
                  <a:srgbClr val="404040"/>
                </a:solidFill>
                <a:effectLst/>
                <a:latin typeface="Nunito Sans" pitchFamily="2" charset="0"/>
              </a:rPr>
              <a:t>1. Technical Competence.</a:t>
            </a:r>
            <a:r>
              <a:rPr lang="en-US" b="0" i="0" dirty="0">
                <a:solidFill>
                  <a:srgbClr val="404040"/>
                </a:solidFill>
                <a:effectLst/>
                <a:latin typeface="Nunito Sans" pitchFamily="2" charset="0"/>
              </a:rPr>
              <a:t> </a:t>
            </a:r>
          </a:p>
          <a:p>
            <a:pPr marL="457200" lvl="1" indent="0">
              <a:buNone/>
            </a:pPr>
            <a:r>
              <a:rPr lang="en-US" b="0" i="0" dirty="0">
                <a:solidFill>
                  <a:srgbClr val="404040"/>
                </a:solidFill>
                <a:effectLst/>
                <a:latin typeface="Nunito Sans" pitchFamily="2" charset="0"/>
              </a:rPr>
              <a:t>This is assessed by the Nights Away Advisers. </a:t>
            </a:r>
          </a:p>
          <a:p>
            <a:pPr marL="0" indent="0" algn="l">
              <a:buNone/>
            </a:pPr>
            <a:r>
              <a:rPr lang="en-US" b="1" i="0" dirty="0">
                <a:solidFill>
                  <a:srgbClr val="404040"/>
                </a:solidFill>
                <a:effectLst/>
                <a:latin typeface="Nunito Sans" pitchFamily="2" charset="0"/>
              </a:rPr>
              <a:t>2. Scout Association Rules. </a:t>
            </a:r>
          </a:p>
          <a:p>
            <a:pPr marL="457200" lvl="1" indent="0">
              <a:buNone/>
            </a:pPr>
            <a:r>
              <a:rPr lang="en-US" b="0" i="0" dirty="0">
                <a:solidFill>
                  <a:srgbClr val="404040"/>
                </a:solidFill>
                <a:effectLst/>
                <a:latin typeface="Nunito Sans" pitchFamily="2" charset="0"/>
              </a:rPr>
              <a:t>This can be assessed by either a NAA or the responsible Lead Volunteer. </a:t>
            </a:r>
          </a:p>
          <a:p>
            <a:pPr marL="0" indent="0" algn="l">
              <a:buNone/>
            </a:pPr>
            <a:r>
              <a:rPr lang="en-US" b="1" i="0" dirty="0">
                <a:solidFill>
                  <a:srgbClr val="404040"/>
                </a:solidFill>
                <a:effectLst/>
                <a:latin typeface="Nunito Sans" pitchFamily="2" charset="0"/>
              </a:rPr>
              <a:t>3. Safeguarding and Child Protection.</a:t>
            </a:r>
            <a:r>
              <a:rPr lang="en-US" b="0" i="0" dirty="0">
                <a:solidFill>
                  <a:srgbClr val="404040"/>
                </a:solidFill>
                <a:effectLst/>
                <a:latin typeface="Nunito Sans" pitchFamily="2" charset="0"/>
              </a:rPr>
              <a:t> </a:t>
            </a:r>
          </a:p>
          <a:p>
            <a:pPr marL="457200" lvl="1" indent="0">
              <a:buNone/>
            </a:pPr>
            <a:r>
              <a:rPr lang="en-US" b="0" i="0" dirty="0">
                <a:solidFill>
                  <a:srgbClr val="404040"/>
                </a:solidFill>
                <a:effectLst/>
                <a:latin typeface="Nunito Sans" pitchFamily="2" charset="0"/>
              </a:rPr>
              <a:t>This'll be carried out by the responsible Lead Volunteer</a:t>
            </a:r>
            <a:r>
              <a:rPr lang="en-US" dirty="0">
                <a:solidFill>
                  <a:srgbClr val="404040"/>
                </a:solidFill>
                <a:latin typeface="Nunito Sans" pitchFamily="2" charset="0"/>
              </a:rPr>
              <a:t>.</a:t>
            </a:r>
            <a:endParaRPr lang="en-US" b="0" i="0" dirty="0">
              <a:solidFill>
                <a:srgbClr val="404040"/>
              </a:solidFill>
              <a:effectLst/>
              <a:latin typeface="Nunito Sans" pitchFamily="2" charset="0"/>
            </a:endParaRPr>
          </a:p>
          <a:p>
            <a:pPr marL="0" indent="0" algn="l">
              <a:buNone/>
            </a:pPr>
            <a:r>
              <a:rPr lang="en-US" b="1" i="0" dirty="0">
                <a:solidFill>
                  <a:srgbClr val="404040"/>
                </a:solidFill>
                <a:effectLst/>
                <a:latin typeface="Nunito Sans" pitchFamily="2" charset="0"/>
              </a:rPr>
              <a:t>4. Personal Suitability.</a:t>
            </a:r>
            <a:r>
              <a:rPr lang="en-US" b="0" i="0" dirty="0">
                <a:solidFill>
                  <a:srgbClr val="404040"/>
                </a:solidFill>
                <a:effectLst/>
                <a:latin typeface="Nunito Sans" pitchFamily="2" charset="0"/>
              </a:rPr>
              <a:t> </a:t>
            </a:r>
          </a:p>
          <a:p>
            <a:pPr marL="457200" lvl="1" indent="0">
              <a:buNone/>
            </a:pPr>
            <a:r>
              <a:rPr lang="en-US" b="0" i="0" dirty="0">
                <a:solidFill>
                  <a:srgbClr val="404040"/>
                </a:solidFill>
                <a:effectLst/>
                <a:latin typeface="Nunito Sans" pitchFamily="2" charset="0"/>
              </a:rPr>
              <a:t>This is carried out by the responsible Lead Volunteer.</a:t>
            </a:r>
            <a:endParaRPr lang="en-GB" dirty="0"/>
          </a:p>
        </p:txBody>
      </p:sp>
    </p:spTree>
    <p:extLst>
      <p:ext uri="{BB962C8B-B14F-4D97-AF65-F5344CB8AC3E}">
        <p14:creationId xmlns:p14="http://schemas.microsoft.com/office/powerpoint/2010/main" val="154940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7FBE-50DA-6956-83CC-7039E00AAFD9}"/>
              </a:ext>
            </a:extLst>
          </p:cNvPr>
          <p:cNvSpPr>
            <a:spLocks noGrp="1"/>
          </p:cNvSpPr>
          <p:nvPr>
            <p:ph type="title"/>
          </p:nvPr>
        </p:nvSpPr>
        <p:spPr/>
        <p:txBody>
          <a:bodyPr/>
          <a:lstStyle/>
          <a:p>
            <a:pPr algn="ctr"/>
            <a:r>
              <a:rPr lang="en-GB" b="1" dirty="0"/>
              <a:t>Technical competence</a:t>
            </a:r>
          </a:p>
        </p:txBody>
      </p:sp>
      <p:sp>
        <p:nvSpPr>
          <p:cNvPr id="3" name="Content Placeholder 2">
            <a:extLst>
              <a:ext uri="{FF2B5EF4-FFF2-40B4-BE49-F238E27FC236}">
                <a16:creationId xmlns:a16="http://schemas.microsoft.com/office/drawing/2014/main" id="{0DE41BA2-CA05-1031-5D69-509EEC01B6DF}"/>
              </a:ext>
            </a:extLst>
          </p:cNvPr>
          <p:cNvSpPr>
            <a:spLocks noGrp="1"/>
          </p:cNvSpPr>
          <p:nvPr>
            <p:ph idx="1"/>
          </p:nvPr>
        </p:nvSpPr>
        <p:spPr>
          <a:xfrm>
            <a:off x="905312" y="2345742"/>
            <a:ext cx="10515600" cy="2981267"/>
          </a:xfrm>
        </p:spPr>
        <p:txBody>
          <a:bodyPr>
            <a:normAutofit/>
          </a:bodyPr>
          <a:lstStyle/>
          <a:p>
            <a:endParaRPr lang="en-GB" sz="2400" dirty="0"/>
          </a:p>
          <a:p>
            <a:pPr marL="0" indent="0">
              <a:buNone/>
            </a:pPr>
            <a:r>
              <a:rPr lang="en-GB" sz="2400" dirty="0"/>
              <a:t>	</a:t>
            </a:r>
            <a:r>
              <a:rPr lang="en-GB" sz="3200" b="1" dirty="0"/>
              <a:t>By District Assessor</a:t>
            </a:r>
          </a:p>
          <a:p>
            <a:pPr marL="0" indent="0">
              <a:buNone/>
            </a:pPr>
            <a:endParaRPr lang="en-GB" sz="2000" b="1" dirty="0"/>
          </a:p>
          <a:p>
            <a:pPr lvl="4"/>
            <a:r>
              <a:rPr lang="en-GB" sz="3200" dirty="0"/>
              <a:t>Greenfield – John Larkin</a:t>
            </a:r>
          </a:p>
          <a:p>
            <a:pPr lvl="4"/>
            <a:r>
              <a:rPr lang="en-GB" sz="3200" dirty="0"/>
              <a:t>All categories – Frank </a:t>
            </a:r>
            <a:r>
              <a:rPr lang="en-GB" sz="3200" dirty="0" err="1"/>
              <a:t>Monnington</a:t>
            </a:r>
            <a:endParaRPr lang="en-GB" sz="3200" dirty="0"/>
          </a:p>
          <a:p>
            <a:pPr marL="0" indent="0">
              <a:buNone/>
            </a:pPr>
            <a:endParaRPr lang="en-GB" sz="2400" dirty="0"/>
          </a:p>
        </p:txBody>
      </p:sp>
    </p:spTree>
    <p:extLst>
      <p:ext uri="{BB962C8B-B14F-4D97-AF65-F5344CB8AC3E}">
        <p14:creationId xmlns:p14="http://schemas.microsoft.com/office/powerpoint/2010/main" val="364906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08829-E788-FB5D-C314-B8C080F14732}"/>
              </a:ext>
            </a:extLst>
          </p:cNvPr>
          <p:cNvSpPr>
            <a:spLocks noGrp="1"/>
          </p:cNvSpPr>
          <p:nvPr>
            <p:ph type="title"/>
          </p:nvPr>
        </p:nvSpPr>
        <p:spPr/>
        <p:txBody>
          <a:bodyPr/>
          <a:lstStyle/>
          <a:p>
            <a:pPr algn="ctr"/>
            <a:r>
              <a:rPr lang="en-GB" b="1" dirty="0"/>
              <a:t>Nights Away Notification</a:t>
            </a:r>
          </a:p>
        </p:txBody>
      </p:sp>
      <p:sp>
        <p:nvSpPr>
          <p:cNvPr id="3" name="Content Placeholder 2">
            <a:extLst>
              <a:ext uri="{FF2B5EF4-FFF2-40B4-BE49-F238E27FC236}">
                <a16:creationId xmlns:a16="http://schemas.microsoft.com/office/drawing/2014/main" id="{E928266B-1E24-AEBD-91F3-D58117447D27}"/>
              </a:ext>
            </a:extLst>
          </p:cNvPr>
          <p:cNvSpPr>
            <a:spLocks noGrp="1"/>
          </p:cNvSpPr>
          <p:nvPr>
            <p:ph idx="1"/>
          </p:nvPr>
        </p:nvSpPr>
        <p:spPr>
          <a:xfrm>
            <a:off x="838200" y="2454799"/>
            <a:ext cx="10515600" cy="3157436"/>
          </a:xfrm>
        </p:spPr>
        <p:txBody>
          <a:bodyPr/>
          <a:lstStyle/>
          <a:p>
            <a:r>
              <a:rPr lang="en-GB" dirty="0"/>
              <a:t>ALL Nights Away MUST be notified to the District by completion of a Nights Away Notification form (</a:t>
            </a:r>
            <a:r>
              <a:rPr lang="en-GB" b="1" dirty="0"/>
              <a:t>NAN</a:t>
            </a:r>
            <a:r>
              <a:rPr lang="en-GB" dirty="0"/>
              <a:t>), ideally at least 7 days before the event. Forms can be submitted on-line via the District website</a:t>
            </a:r>
          </a:p>
          <a:p>
            <a:r>
              <a:rPr lang="en-GB" dirty="0"/>
              <a:t>Nights Away Permits are valid for 5 years</a:t>
            </a:r>
          </a:p>
          <a:p>
            <a:r>
              <a:rPr lang="en-GB" dirty="0"/>
              <a:t>More information available on the County and National websites</a:t>
            </a:r>
          </a:p>
        </p:txBody>
      </p:sp>
    </p:spTree>
    <p:extLst>
      <p:ext uri="{BB962C8B-B14F-4D97-AF65-F5344CB8AC3E}">
        <p14:creationId xmlns:p14="http://schemas.microsoft.com/office/powerpoint/2010/main" val="53511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7AF01-2EA7-7697-E06C-3DB216912B7E}"/>
              </a:ext>
            </a:extLst>
          </p:cNvPr>
          <p:cNvSpPr>
            <a:spLocks noGrp="1"/>
          </p:cNvSpPr>
          <p:nvPr>
            <p:ph type="title"/>
          </p:nvPr>
        </p:nvSpPr>
        <p:spPr/>
        <p:txBody>
          <a:bodyPr/>
          <a:lstStyle/>
          <a:p>
            <a:pPr algn="ctr"/>
            <a:r>
              <a:rPr lang="en-GB" b="1" dirty="0"/>
              <a:t>Adventurous Activity Permit Scheme</a:t>
            </a:r>
          </a:p>
        </p:txBody>
      </p:sp>
      <p:sp>
        <p:nvSpPr>
          <p:cNvPr id="3" name="Content Placeholder 2">
            <a:extLst>
              <a:ext uri="{FF2B5EF4-FFF2-40B4-BE49-F238E27FC236}">
                <a16:creationId xmlns:a16="http://schemas.microsoft.com/office/drawing/2014/main" id="{4BBE0370-B238-2A67-F985-9F2798EECCEA}"/>
              </a:ext>
            </a:extLst>
          </p:cNvPr>
          <p:cNvSpPr>
            <a:spLocks noGrp="1"/>
          </p:cNvSpPr>
          <p:nvPr>
            <p:ph idx="1"/>
          </p:nvPr>
        </p:nvSpPr>
        <p:spPr>
          <a:xfrm>
            <a:off x="913701" y="2372394"/>
            <a:ext cx="10515600" cy="3744665"/>
          </a:xfrm>
        </p:spPr>
        <p:txBody>
          <a:bodyPr>
            <a:normAutofit/>
          </a:bodyPr>
          <a:lstStyle/>
          <a:p>
            <a:pPr algn="l"/>
            <a:r>
              <a:rPr lang="en-US" b="0" i="0" dirty="0">
                <a:solidFill>
                  <a:srgbClr val="404040"/>
                </a:solidFill>
                <a:effectLst/>
                <a:latin typeface="Nunito Sans" pitchFamily="2" charset="0"/>
              </a:rPr>
              <a:t>Adventurous activities are a key, fun and inspiring part of Scouts. </a:t>
            </a:r>
          </a:p>
          <a:p>
            <a:pPr algn="l"/>
            <a:r>
              <a:rPr lang="en-US" b="0" i="0" dirty="0">
                <a:solidFill>
                  <a:srgbClr val="404040"/>
                </a:solidFill>
                <a:effectLst/>
                <a:latin typeface="Nunito Sans" pitchFamily="2" charset="0"/>
              </a:rPr>
              <a:t>An adventurous activity permit allows Scouts volunteers to lead that activity for young people within the Scouts. </a:t>
            </a:r>
          </a:p>
          <a:p>
            <a:pPr algn="l"/>
            <a:r>
              <a:rPr lang="en-US" b="0" i="0" dirty="0">
                <a:solidFill>
                  <a:srgbClr val="404040"/>
                </a:solidFill>
                <a:effectLst/>
                <a:latin typeface="Nunito Sans" pitchFamily="2" charset="0"/>
              </a:rPr>
              <a:t>The adventurous activity permit scheme is a national scheme managed locally. </a:t>
            </a:r>
          </a:p>
          <a:p>
            <a:pPr algn="l"/>
            <a:r>
              <a:rPr lang="en-US" b="0" i="0" dirty="0">
                <a:solidFill>
                  <a:srgbClr val="404040"/>
                </a:solidFill>
                <a:effectLst/>
                <a:latin typeface="Nunito Sans" pitchFamily="2" charset="0"/>
              </a:rPr>
              <a:t>Each permit can be tailored to the level that your skills, experience and requirements justify.</a:t>
            </a:r>
          </a:p>
          <a:p>
            <a:endParaRPr lang="en-GB" dirty="0"/>
          </a:p>
        </p:txBody>
      </p:sp>
    </p:spTree>
    <p:extLst>
      <p:ext uri="{BB962C8B-B14F-4D97-AF65-F5344CB8AC3E}">
        <p14:creationId xmlns:p14="http://schemas.microsoft.com/office/powerpoint/2010/main" val="383000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2357</Words>
  <Application>Microsoft Office PowerPoint</Application>
  <PresentationFormat>Widescreen</PresentationFormat>
  <Paragraphs>178</Paragraphs>
  <Slides>24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Nunito Sans</vt:lpstr>
      <vt:lpstr>Office Theme</vt:lpstr>
      <vt:lpstr>Scout Nights Away and  Adventurous Activity  Permit Schemes</vt:lpstr>
      <vt:lpstr>Meeting!</vt:lpstr>
      <vt:lpstr>Nights Away </vt:lpstr>
      <vt:lpstr>PowerPoint Presentation</vt:lpstr>
      <vt:lpstr>Categories of Nights Away Permit</vt:lpstr>
      <vt:lpstr>Assessment</vt:lpstr>
      <vt:lpstr>Technical competence</vt:lpstr>
      <vt:lpstr>Nights Away Notification</vt:lpstr>
      <vt:lpstr>Adventurous Activity Permit Scheme</vt:lpstr>
      <vt:lpstr>PowerPoint Presentation</vt:lpstr>
      <vt:lpstr>What is a ‘permit’ adventurous activity? POR Rule 97</vt:lpstr>
      <vt:lpstr>Terrains for climbing, abseiling and cycling</vt:lpstr>
      <vt:lpstr>Terrains for climbing, abseiling and cycling</vt:lpstr>
      <vt:lpstr>Terrains for climbing, abseiling and cycling</vt:lpstr>
      <vt:lpstr>Categories of water</vt:lpstr>
      <vt:lpstr>Permits</vt:lpstr>
      <vt:lpstr>Leadership Permits</vt:lpstr>
      <vt:lpstr>Supervisory Permits</vt:lpstr>
      <vt:lpstr>Personal Permits</vt:lpstr>
      <vt:lpstr>Requirements for a Permit</vt:lpstr>
      <vt:lpstr>How it works</vt:lpstr>
      <vt:lpstr>Technical competence</vt:lpstr>
      <vt:lpstr>Permit Activity Action Plan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Scout Adventurous Activity  Permit Scheme</dc:title>
  <dc:creator>Colin Rivett</dc:creator>
  <cp:lastModifiedBy>District Administrator</cp:lastModifiedBy>
  <cp:revision>51</cp:revision>
  <dcterms:created xsi:type="dcterms:W3CDTF">2024-01-04T11:50:31Z</dcterms:created>
  <dcterms:modified xsi:type="dcterms:W3CDTF">2024-03-06T10:00:06Z</dcterms:modified>
</cp:coreProperties>
</file>